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Poppins Bold" charset="1" panose="00000800000000000000"/>
      <p:regular r:id="rId15"/>
    </p:embeddedFont>
    <p:embeddedFont>
      <p:font typeface="Poppins" charset="1" panose="00000500000000000000"/>
      <p:regular r:id="rId16"/>
    </p:embeddedFont>
    <p:embeddedFont>
      <p:font typeface="Nunito" charset="1" panose="00000000000000000000"/>
      <p:regular r:id="rId17"/>
    </p:embeddedFont>
    <p:embeddedFont>
      <p:font typeface="Poppins Heavy" charset="1" panose="00000A00000000000000"/>
      <p:regular r:id="rId18"/>
    </p:embeddedFont>
    <p:embeddedFont>
      <p:font typeface="Nunito Ultra-Bold" charset="1" panose="00000000000000000000"/>
      <p:regular r:id="rId19"/>
    </p:embeddedFont>
    <p:embeddedFont>
      <p:font typeface="Poppins Ultra-Bold" charset="1" panose="00000900000000000000"/>
      <p:regular r:id="rId20"/>
    </p:embeddedFont>
    <p:embeddedFont>
      <p:font typeface="Nunito Bold" charset="1" panose="00000000000000000000"/>
      <p:regular r:id="rId21"/>
    </p:embeddedFont>
    <p:embeddedFont>
      <p:font typeface="Nunito Semi-Bold" charset="1" panose="00000000000000000000"/>
      <p:regular r:id="rId22"/>
    </p:embeddedFont>
    <p:embeddedFont>
      <p:font typeface="Nunito Italics" charset="1" panose="000000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https://rizkiawning.com"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 Id="rId5"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14.jpeg" Type="http://schemas.openxmlformats.org/officeDocument/2006/relationships/image"/><Relationship Id="rId5" Target="../media/image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1.jpeg" Type="http://schemas.openxmlformats.org/officeDocument/2006/relationships/image"/><Relationship Id="rId5" Target="../media/image17.jpeg" Type="http://schemas.openxmlformats.org/officeDocument/2006/relationships/image"/><Relationship Id="rId6" Target="../media/image18.jpeg" Type="http://schemas.openxmlformats.org/officeDocument/2006/relationships/image"/><Relationship Id="rId7" Target="../media/image19.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8.jpe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svg" Type="http://schemas.openxmlformats.org/officeDocument/2006/relationships/image"/><Relationship Id="rId11" Target="../media/image29.png" Type="http://schemas.openxmlformats.org/officeDocument/2006/relationships/image"/><Relationship Id="rId12" Target="../media/image30.svg" Type="http://schemas.openxmlformats.org/officeDocument/2006/relationships/image"/><Relationship Id="rId13" Target="https://wa.me/6281585754435" TargetMode="External" Type="http://schemas.openxmlformats.org/officeDocument/2006/relationships/hyperlink"/><Relationship Id="rId14" Target="../media/image2.png" Type="http://schemas.openxmlformats.org/officeDocument/2006/relationships/image"/><Relationship Id="rId2" Target="../media/image15.png" Type="http://schemas.openxmlformats.org/officeDocument/2006/relationships/image"/><Relationship Id="rId3" Target="../media/image16.svg" Type="http://schemas.openxmlformats.org/officeDocument/2006/relationships/image"/><Relationship Id="rId4" Target="../media/image22.jpeg" Type="http://schemas.openxmlformats.org/officeDocument/2006/relationships/image"/><Relationship Id="rId5" Target="../media/image23.png" Type="http://schemas.openxmlformats.org/officeDocument/2006/relationships/image"/><Relationship Id="rId6" Target="../media/image24.svg" Type="http://schemas.openxmlformats.org/officeDocument/2006/relationships/image"/><Relationship Id="rId7" Target="../media/image25.png" Type="http://schemas.openxmlformats.org/officeDocument/2006/relationships/image"/><Relationship Id="rId8" Target="../media/image26.svg" Type="http://schemas.openxmlformats.org/officeDocument/2006/relationships/image"/><Relationship Id="rId9" Target="../media/image2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jpeg" Type="http://schemas.openxmlformats.org/officeDocument/2006/relationships/image"/><Relationship Id="rId3"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151" r="0" b="-9151"/>
            </a:stretch>
          </a:blipFill>
        </p:spPr>
      </p:sp>
      <p:grpSp>
        <p:nvGrpSpPr>
          <p:cNvPr name="Group 3" id="3"/>
          <p:cNvGrpSpPr/>
          <p:nvPr/>
        </p:nvGrpSpPr>
        <p:grpSpPr>
          <a:xfrm rot="0">
            <a:off x="17046560" y="972008"/>
            <a:ext cx="212740" cy="212740"/>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5" id="5"/>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0">
            <a:off x="16745896" y="972008"/>
            <a:ext cx="212740" cy="212740"/>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8" id="8"/>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0">
            <a:off x="16447431" y="972008"/>
            <a:ext cx="212740" cy="21274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0" y="9610054"/>
            <a:ext cx="18288000" cy="676946"/>
            <a:chOff x="0" y="0"/>
            <a:chExt cx="4816593" cy="178290"/>
          </a:xfrm>
        </p:grpSpPr>
        <p:sp>
          <p:nvSpPr>
            <p:cNvPr name="Freeform 13" id="13"/>
            <p:cNvSpPr/>
            <p:nvPr/>
          </p:nvSpPr>
          <p:spPr>
            <a:xfrm flipH="false" flipV="false" rot="0">
              <a:off x="0" y="0"/>
              <a:ext cx="4816592" cy="178290"/>
            </a:xfrm>
            <a:custGeom>
              <a:avLst/>
              <a:gdLst/>
              <a:ahLst/>
              <a:cxnLst/>
              <a:rect r="r" b="b" t="t" l="l"/>
              <a:pathLst>
                <a:path h="178290" w="4816592">
                  <a:moveTo>
                    <a:pt x="0" y="0"/>
                  </a:moveTo>
                  <a:lnTo>
                    <a:pt x="4816592" y="0"/>
                  </a:lnTo>
                  <a:lnTo>
                    <a:pt x="4816592" y="178290"/>
                  </a:lnTo>
                  <a:lnTo>
                    <a:pt x="0" y="178290"/>
                  </a:lnTo>
                  <a:close/>
                </a:path>
              </a:pathLst>
            </a:custGeom>
            <a:solidFill>
              <a:srgbClr val="F5F5F5"/>
            </a:solidFill>
          </p:spPr>
        </p:sp>
        <p:sp>
          <p:nvSpPr>
            <p:cNvPr name="TextBox 14" id="14"/>
            <p:cNvSpPr txBox="true"/>
            <p:nvPr/>
          </p:nvSpPr>
          <p:spPr>
            <a:xfrm>
              <a:off x="0" y="-28575"/>
              <a:ext cx="4816593" cy="206865"/>
            </a:xfrm>
            <a:prstGeom prst="rect">
              <a:avLst/>
            </a:prstGeom>
          </p:spPr>
          <p:txBody>
            <a:bodyPr anchor="ctr" rtlCol="false" tIns="50800" lIns="50800" bIns="50800" rIns="50800"/>
            <a:lstStyle/>
            <a:p>
              <a:pPr algn="ctr">
                <a:lnSpc>
                  <a:spcPts val="2520"/>
                </a:lnSpc>
              </a:pPr>
            </a:p>
          </p:txBody>
        </p:sp>
      </p:grpSp>
      <p:sp>
        <p:nvSpPr>
          <p:cNvPr name="Freeform 15" id="15"/>
          <p:cNvSpPr/>
          <p:nvPr/>
        </p:nvSpPr>
        <p:spPr>
          <a:xfrm flipH="false" flipV="false" rot="0">
            <a:off x="426116" y="487834"/>
            <a:ext cx="1393826" cy="1393826"/>
          </a:xfrm>
          <a:custGeom>
            <a:avLst/>
            <a:gdLst/>
            <a:ahLst/>
            <a:cxnLst/>
            <a:rect r="r" b="b" t="t" l="l"/>
            <a:pathLst>
              <a:path h="1393826" w="1393826">
                <a:moveTo>
                  <a:pt x="0" y="0"/>
                </a:moveTo>
                <a:lnTo>
                  <a:pt x="1393826" y="0"/>
                </a:lnTo>
                <a:lnTo>
                  <a:pt x="1393826" y="1393827"/>
                </a:lnTo>
                <a:lnTo>
                  <a:pt x="0" y="1393827"/>
                </a:lnTo>
                <a:lnTo>
                  <a:pt x="0" y="0"/>
                </a:lnTo>
                <a:close/>
              </a:path>
            </a:pathLst>
          </a:custGeom>
          <a:blipFill>
            <a:blip r:embed="rId3"/>
            <a:stretch>
              <a:fillRect l="0" t="0" r="0" b="0"/>
            </a:stretch>
          </a:blipFill>
        </p:spPr>
      </p:sp>
      <p:sp>
        <p:nvSpPr>
          <p:cNvPr name="TextBox 16" id="16"/>
          <p:cNvSpPr txBox="true"/>
          <p:nvPr/>
        </p:nvSpPr>
        <p:spPr>
          <a:xfrm rot="0">
            <a:off x="1896142" y="847813"/>
            <a:ext cx="1743082" cy="597662"/>
          </a:xfrm>
          <a:prstGeom prst="rect">
            <a:avLst/>
          </a:prstGeom>
        </p:spPr>
        <p:txBody>
          <a:bodyPr anchor="t" rtlCol="false" tIns="0" lIns="0" bIns="0" rIns="0">
            <a:spAutoFit/>
          </a:bodyPr>
          <a:lstStyle/>
          <a:p>
            <a:pPr algn="l">
              <a:lnSpc>
                <a:spcPts val="2254"/>
              </a:lnSpc>
            </a:pPr>
            <a:r>
              <a:rPr lang="en-US" sz="2300" b="true">
                <a:solidFill>
                  <a:srgbClr val="1B1B1B"/>
                </a:solidFill>
                <a:latin typeface="Poppins Bold"/>
                <a:ea typeface="Poppins Bold"/>
                <a:cs typeface="Poppins Bold"/>
                <a:sym typeface="Poppins Bold"/>
              </a:rPr>
              <a:t>Rizki</a:t>
            </a:r>
          </a:p>
          <a:p>
            <a:pPr algn="l">
              <a:lnSpc>
                <a:spcPts val="2254"/>
              </a:lnSpc>
            </a:pPr>
            <a:r>
              <a:rPr lang="en-US" sz="2300">
                <a:solidFill>
                  <a:srgbClr val="1B1B1B"/>
                </a:solidFill>
                <a:latin typeface="Poppins"/>
                <a:ea typeface="Poppins"/>
                <a:cs typeface="Poppins"/>
                <a:sym typeface="Poppins"/>
              </a:rPr>
              <a:t>Awning </a:t>
            </a:r>
          </a:p>
        </p:txBody>
      </p:sp>
      <p:sp>
        <p:nvSpPr>
          <p:cNvPr name="TextBox 17" id="17"/>
          <p:cNvSpPr txBox="true"/>
          <p:nvPr/>
        </p:nvSpPr>
        <p:spPr>
          <a:xfrm rot="0">
            <a:off x="1553723" y="3495516"/>
            <a:ext cx="15180554" cy="1996293"/>
          </a:xfrm>
          <a:prstGeom prst="rect">
            <a:avLst/>
          </a:prstGeom>
        </p:spPr>
        <p:txBody>
          <a:bodyPr anchor="t" rtlCol="false" tIns="0" lIns="0" bIns="0" rIns="0">
            <a:spAutoFit/>
          </a:bodyPr>
          <a:lstStyle/>
          <a:p>
            <a:pPr algn="ctr">
              <a:lnSpc>
                <a:spcPts val="15443"/>
              </a:lnSpc>
              <a:spcBef>
                <a:spcPct val="0"/>
              </a:spcBef>
            </a:pPr>
            <a:r>
              <a:rPr lang="en-US" b="true" sz="11030">
                <a:solidFill>
                  <a:srgbClr val="FFFFFF"/>
                </a:solidFill>
                <a:latin typeface="Poppins Bold"/>
                <a:ea typeface="Poppins Bold"/>
                <a:cs typeface="Poppins Bold"/>
                <a:sym typeface="Poppins Bold"/>
              </a:rPr>
              <a:t>RIZKI AWNING</a:t>
            </a:r>
          </a:p>
        </p:txBody>
      </p:sp>
      <p:sp>
        <p:nvSpPr>
          <p:cNvPr name="TextBox 18" id="18"/>
          <p:cNvSpPr txBox="true"/>
          <p:nvPr/>
        </p:nvSpPr>
        <p:spPr>
          <a:xfrm rot="0">
            <a:off x="2571155" y="5254574"/>
            <a:ext cx="13145691" cy="771525"/>
          </a:xfrm>
          <a:prstGeom prst="rect">
            <a:avLst/>
          </a:prstGeom>
        </p:spPr>
        <p:txBody>
          <a:bodyPr anchor="t" rtlCol="false" tIns="0" lIns="0" bIns="0" rIns="0">
            <a:spAutoFit/>
          </a:bodyPr>
          <a:lstStyle/>
          <a:p>
            <a:pPr algn="ctr">
              <a:lnSpc>
                <a:spcPts val="6299"/>
              </a:lnSpc>
              <a:spcBef>
                <a:spcPct val="0"/>
              </a:spcBef>
            </a:pPr>
            <a:r>
              <a:rPr lang="en-US" sz="4500">
                <a:solidFill>
                  <a:srgbClr val="FFFFFF"/>
                </a:solidFill>
                <a:latin typeface="Nunito"/>
                <a:ea typeface="Nunito"/>
                <a:cs typeface="Nunito"/>
                <a:sym typeface="Nunito"/>
              </a:rPr>
              <a:t>Profesional &amp; Terpercaya</a:t>
            </a:r>
          </a:p>
        </p:txBody>
      </p:sp>
      <p:sp>
        <p:nvSpPr>
          <p:cNvPr name="TextBox 19" id="19"/>
          <p:cNvSpPr txBox="true"/>
          <p:nvPr/>
        </p:nvSpPr>
        <p:spPr>
          <a:xfrm rot="0">
            <a:off x="476077" y="9716470"/>
            <a:ext cx="4583213" cy="366957"/>
          </a:xfrm>
          <a:prstGeom prst="rect">
            <a:avLst/>
          </a:prstGeom>
        </p:spPr>
        <p:txBody>
          <a:bodyPr anchor="t" rtlCol="false" tIns="0" lIns="0" bIns="0" rIns="0">
            <a:spAutoFit/>
          </a:bodyPr>
          <a:lstStyle/>
          <a:p>
            <a:pPr algn="l">
              <a:lnSpc>
                <a:spcPts val="2873"/>
              </a:lnSpc>
              <a:spcBef>
                <a:spcPct val="0"/>
              </a:spcBef>
            </a:pPr>
            <a:r>
              <a:rPr lang="en-US" sz="2052">
                <a:solidFill>
                  <a:srgbClr val="000000"/>
                </a:solidFill>
                <a:latin typeface="Poppins"/>
                <a:ea typeface="Poppins"/>
                <a:cs typeface="Poppins"/>
                <a:sym typeface="Poppins"/>
              </a:rPr>
              <a:t>Presented by: Epul Saepul Bahri</a:t>
            </a:r>
          </a:p>
        </p:txBody>
      </p:sp>
      <p:sp>
        <p:nvSpPr>
          <p:cNvPr name="TextBox 20" id="20"/>
          <p:cNvSpPr txBox="true"/>
          <p:nvPr/>
        </p:nvSpPr>
        <p:spPr>
          <a:xfrm rot="0">
            <a:off x="13168496" y="9716470"/>
            <a:ext cx="4583213" cy="366957"/>
          </a:xfrm>
          <a:prstGeom prst="rect">
            <a:avLst/>
          </a:prstGeom>
        </p:spPr>
        <p:txBody>
          <a:bodyPr anchor="t" rtlCol="false" tIns="0" lIns="0" bIns="0" rIns="0">
            <a:spAutoFit/>
          </a:bodyPr>
          <a:lstStyle/>
          <a:p>
            <a:pPr algn="r">
              <a:lnSpc>
                <a:spcPts val="2873"/>
              </a:lnSpc>
              <a:spcBef>
                <a:spcPct val="0"/>
              </a:spcBef>
            </a:pPr>
            <a:r>
              <a:rPr lang="en-US" sz="2052" u="sng">
                <a:solidFill>
                  <a:srgbClr val="000000"/>
                </a:solidFill>
                <a:latin typeface="Poppins"/>
                <a:ea typeface="Poppins"/>
                <a:cs typeface="Poppins"/>
                <a:sym typeface="Poppins"/>
                <a:hlinkClick r:id="rId4" tooltip="https://rizkiawning.com"/>
              </a:rPr>
              <a:t>www.rizkiawning.com</a:t>
            </a:r>
          </a:p>
        </p:txBody>
      </p:sp>
      <p:sp>
        <p:nvSpPr>
          <p:cNvPr name="TextBox 21" id="21"/>
          <p:cNvSpPr txBox="true"/>
          <p:nvPr/>
        </p:nvSpPr>
        <p:spPr>
          <a:xfrm rot="0">
            <a:off x="2314411" y="3238341"/>
            <a:ext cx="13145691" cy="771525"/>
          </a:xfrm>
          <a:prstGeom prst="rect">
            <a:avLst/>
          </a:prstGeom>
        </p:spPr>
        <p:txBody>
          <a:bodyPr anchor="t" rtlCol="false" tIns="0" lIns="0" bIns="0" rIns="0">
            <a:spAutoFit/>
          </a:bodyPr>
          <a:lstStyle/>
          <a:p>
            <a:pPr algn="ctr">
              <a:lnSpc>
                <a:spcPts val="6299"/>
              </a:lnSpc>
              <a:spcBef>
                <a:spcPct val="0"/>
              </a:spcBef>
            </a:pPr>
            <a:r>
              <a:rPr lang="en-US" sz="4500">
                <a:solidFill>
                  <a:srgbClr val="FFFFFF"/>
                </a:solidFill>
                <a:latin typeface="Nunito"/>
                <a:ea typeface="Nunito"/>
                <a:cs typeface="Nunito"/>
                <a:sym typeface="Nunito"/>
              </a:rPr>
              <a:t>Profil Perusahaan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5F5F5"/>
        </a:solidFill>
      </p:bgPr>
    </p:bg>
    <p:spTree>
      <p:nvGrpSpPr>
        <p:cNvPr id="1" name=""/>
        <p:cNvGrpSpPr/>
        <p:nvPr/>
      </p:nvGrpSpPr>
      <p:grpSpPr>
        <a:xfrm>
          <a:off x="0" y="0"/>
          <a:ext cx="0" cy="0"/>
          <a:chOff x="0" y="0"/>
          <a:chExt cx="0" cy="0"/>
        </a:xfrm>
      </p:grpSpPr>
      <p:sp>
        <p:nvSpPr>
          <p:cNvPr name="Freeform 2" id="2"/>
          <p:cNvSpPr/>
          <p:nvPr/>
        </p:nvSpPr>
        <p:spPr>
          <a:xfrm flipH="false" flipV="false" rot="0">
            <a:off x="17391752" y="9503010"/>
            <a:ext cx="384276" cy="220085"/>
          </a:xfrm>
          <a:custGeom>
            <a:avLst/>
            <a:gdLst/>
            <a:ahLst/>
            <a:cxnLst/>
            <a:rect r="r" b="b" t="t" l="l"/>
            <a:pathLst>
              <a:path h="220085" w="384276">
                <a:moveTo>
                  <a:pt x="0" y="0"/>
                </a:moveTo>
                <a:lnTo>
                  <a:pt x="384275" y="0"/>
                </a:lnTo>
                <a:lnTo>
                  <a:pt x="384275" y="220086"/>
                </a:lnTo>
                <a:lnTo>
                  <a:pt x="0" y="2200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3" id="3"/>
          <p:cNvSpPr/>
          <p:nvPr/>
        </p:nvSpPr>
        <p:spPr>
          <a:xfrm>
            <a:off x="0" y="9613053"/>
            <a:ext cx="16742573" cy="0"/>
          </a:xfrm>
          <a:prstGeom prst="line">
            <a:avLst/>
          </a:prstGeom>
          <a:ln cap="flat" w="9525">
            <a:solidFill>
              <a:srgbClr val="535353"/>
            </a:solidFill>
            <a:prstDash val="solid"/>
            <a:headEnd type="none" len="sm" w="sm"/>
            <a:tailEnd type="none" len="sm" w="sm"/>
          </a:ln>
        </p:spPr>
      </p:sp>
      <p:sp>
        <p:nvSpPr>
          <p:cNvPr name="Freeform 4" id="4"/>
          <p:cNvSpPr/>
          <p:nvPr/>
        </p:nvSpPr>
        <p:spPr>
          <a:xfrm flipH="false" flipV="false" rot="0">
            <a:off x="1802818" y="2389618"/>
            <a:ext cx="787713" cy="1284698"/>
          </a:xfrm>
          <a:custGeom>
            <a:avLst/>
            <a:gdLst/>
            <a:ahLst/>
            <a:cxnLst/>
            <a:rect r="r" b="b" t="t" l="l"/>
            <a:pathLst>
              <a:path h="1284698" w="787713">
                <a:moveTo>
                  <a:pt x="0" y="0"/>
                </a:moveTo>
                <a:lnTo>
                  <a:pt x="787713" y="0"/>
                </a:lnTo>
                <a:lnTo>
                  <a:pt x="787713" y="1284698"/>
                </a:lnTo>
                <a:lnTo>
                  <a:pt x="0" y="128469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0">
            <a:off x="9570245" y="2320060"/>
            <a:ext cx="1251176" cy="1423814"/>
          </a:xfrm>
          <a:custGeom>
            <a:avLst/>
            <a:gdLst/>
            <a:ahLst/>
            <a:cxnLst/>
            <a:rect r="r" b="b" t="t" l="l"/>
            <a:pathLst>
              <a:path h="1423814" w="1251176">
                <a:moveTo>
                  <a:pt x="1251177" y="0"/>
                </a:moveTo>
                <a:lnTo>
                  <a:pt x="0" y="0"/>
                </a:lnTo>
                <a:lnTo>
                  <a:pt x="0" y="1423814"/>
                </a:lnTo>
                <a:lnTo>
                  <a:pt x="1251177" y="1423814"/>
                </a:lnTo>
                <a:lnTo>
                  <a:pt x="1251177"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306150" y="5416283"/>
            <a:ext cx="1284381" cy="1029110"/>
          </a:xfrm>
          <a:custGeom>
            <a:avLst/>
            <a:gdLst/>
            <a:ahLst/>
            <a:cxnLst/>
            <a:rect r="r" b="b" t="t" l="l"/>
            <a:pathLst>
              <a:path h="1029110" w="1284381">
                <a:moveTo>
                  <a:pt x="0" y="0"/>
                </a:moveTo>
                <a:lnTo>
                  <a:pt x="1284381" y="0"/>
                </a:lnTo>
                <a:lnTo>
                  <a:pt x="1284381" y="1029110"/>
                </a:lnTo>
                <a:lnTo>
                  <a:pt x="0" y="10291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16742573" y="9410509"/>
            <a:ext cx="611237" cy="347938"/>
          </a:xfrm>
          <a:prstGeom prst="rect">
            <a:avLst/>
          </a:prstGeom>
        </p:spPr>
        <p:txBody>
          <a:bodyPr anchor="t" rtlCol="false" tIns="0" lIns="0" bIns="0" rIns="0">
            <a:spAutoFit/>
          </a:bodyPr>
          <a:lstStyle/>
          <a:p>
            <a:pPr algn="ctr">
              <a:lnSpc>
                <a:spcPts val="2728"/>
              </a:lnSpc>
              <a:spcBef>
                <a:spcPct val="0"/>
              </a:spcBef>
            </a:pPr>
            <a:r>
              <a:rPr lang="en-US" b="true" sz="1948">
                <a:solidFill>
                  <a:srgbClr val="535353"/>
                </a:solidFill>
                <a:latin typeface="Poppins Heavy"/>
                <a:ea typeface="Poppins Heavy"/>
                <a:cs typeface="Poppins Heavy"/>
                <a:sym typeface="Poppins Heavy"/>
              </a:rPr>
              <a:t>01   </a:t>
            </a:r>
            <a:r>
              <a:rPr lang="en-US" sz="1948">
                <a:solidFill>
                  <a:srgbClr val="535353"/>
                </a:solidFill>
                <a:latin typeface="Poppins"/>
                <a:ea typeface="Poppins"/>
                <a:cs typeface="Poppins"/>
                <a:sym typeface="Poppins"/>
              </a:rPr>
              <a:t>|</a:t>
            </a:r>
          </a:p>
        </p:txBody>
      </p:sp>
      <p:sp>
        <p:nvSpPr>
          <p:cNvPr name="TextBox 8" id="8"/>
          <p:cNvSpPr txBox="true"/>
          <p:nvPr/>
        </p:nvSpPr>
        <p:spPr>
          <a:xfrm rot="0">
            <a:off x="950170" y="614566"/>
            <a:ext cx="8851055" cy="984250"/>
          </a:xfrm>
          <a:prstGeom prst="rect">
            <a:avLst/>
          </a:prstGeom>
        </p:spPr>
        <p:txBody>
          <a:bodyPr anchor="t" rtlCol="false" tIns="0" lIns="0" bIns="0" rIns="0">
            <a:spAutoFit/>
          </a:bodyPr>
          <a:lstStyle/>
          <a:p>
            <a:pPr algn="l">
              <a:lnSpc>
                <a:spcPts val="7699"/>
              </a:lnSpc>
              <a:spcBef>
                <a:spcPct val="0"/>
              </a:spcBef>
            </a:pPr>
            <a:r>
              <a:rPr lang="en-US" b="true" sz="5499">
                <a:solidFill>
                  <a:srgbClr val="363336"/>
                </a:solidFill>
                <a:latin typeface="Poppins Heavy"/>
                <a:ea typeface="Poppins Heavy"/>
                <a:cs typeface="Poppins Heavy"/>
                <a:sym typeface="Poppins Heavy"/>
              </a:rPr>
              <a:t>STRUKTUR ORGANISASI</a:t>
            </a:r>
          </a:p>
        </p:txBody>
      </p:sp>
      <p:sp>
        <p:nvSpPr>
          <p:cNvPr name="TextBox 9" id="9"/>
          <p:cNvSpPr txBox="true"/>
          <p:nvPr/>
        </p:nvSpPr>
        <p:spPr>
          <a:xfrm rot="0">
            <a:off x="2831486" y="2351518"/>
            <a:ext cx="5809957" cy="3254127"/>
          </a:xfrm>
          <a:prstGeom prst="rect">
            <a:avLst/>
          </a:prstGeom>
        </p:spPr>
        <p:txBody>
          <a:bodyPr anchor="t" rtlCol="false" tIns="0" lIns="0" bIns="0" rIns="0">
            <a:spAutoFit/>
          </a:bodyPr>
          <a:lstStyle/>
          <a:p>
            <a:pPr algn="l">
              <a:lnSpc>
                <a:spcPts val="3284"/>
              </a:lnSpc>
            </a:pPr>
            <a:r>
              <a:rPr lang="en-US" sz="2345" b="true">
                <a:solidFill>
                  <a:srgbClr val="000000"/>
                </a:solidFill>
                <a:latin typeface="Nunito Ultra-Bold"/>
                <a:ea typeface="Nunito Ultra-Bold"/>
                <a:cs typeface="Nunito Ultra-Bold"/>
                <a:sym typeface="Nunito Ultra-Bold"/>
              </a:rPr>
              <a:t>Pemilik &amp; Penanggung Jawab</a:t>
            </a:r>
          </a:p>
          <a:p>
            <a:pPr algn="l" marL="506447" indent="-253224" lvl="1">
              <a:lnSpc>
                <a:spcPts val="3284"/>
              </a:lnSpc>
              <a:buFont typeface="Arial"/>
              <a:buChar char="•"/>
            </a:pPr>
            <a:r>
              <a:rPr lang="en-US" b="true" sz="2345">
                <a:solidFill>
                  <a:srgbClr val="000000"/>
                </a:solidFill>
                <a:latin typeface="Nunito Ultra-Bold"/>
                <a:ea typeface="Nunito Ultra-Bold"/>
                <a:cs typeface="Nunito Ultra-Bold"/>
                <a:sym typeface="Nunito Ultra-Bold"/>
              </a:rPr>
              <a:t>Epul Saepul Bahri</a:t>
            </a:r>
          </a:p>
          <a:p>
            <a:pPr algn="l" marL="1012894" indent="-337631" lvl="2">
              <a:lnSpc>
                <a:spcPts val="3284"/>
              </a:lnSpc>
              <a:buFont typeface="Arial"/>
              <a:buChar char="⚬"/>
            </a:pPr>
            <a:r>
              <a:rPr lang="en-US" b="true" sz="2345">
                <a:solidFill>
                  <a:srgbClr val="000000"/>
                </a:solidFill>
                <a:latin typeface="Nunito Ultra-Bold"/>
                <a:ea typeface="Nunito Ultra-Bold"/>
                <a:cs typeface="Nunito Ultra-Bold"/>
                <a:sym typeface="Nunito Ultra-Bold"/>
              </a:rPr>
              <a:t>Mengelola usaha secara keseluruhan</a:t>
            </a:r>
          </a:p>
          <a:p>
            <a:pPr algn="l" marL="1012894" indent="-337631" lvl="2">
              <a:lnSpc>
                <a:spcPts val="3284"/>
              </a:lnSpc>
              <a:buFont typeface="Arial"/>
              <a:buChar char="⚬"/>
            </a:pPr>
            <a:r>
              <a:rPr lang="en-US" b="true" sz="2345">
                <a:solidFill>
                  <a:srgbClr val="000000"/>
                </a:solidFill>
                <a:latin typeface="Nunito Ultra-Bold"/>
                <a:ea typeface="Nunito Ultra-Bold"/>
                <a:cs typeface="Nunito Ultra-Bold"/>
                <a:sym typeface="Nunito Ultra-Bold"/>
              </a:rPr>
              <a:t>Bertanggung jawab atas keuangan, proyek, dan pengambilan keputusan</a:t>
            </a:r>
          </a:p>
          <a:p>
            <a:pPr algn="l">
              <a:lnSpc>
                <a:spcPts val="3284"/>
              </a:lnSpc>
              <a:spcBef>
                <a:spcPct val="0"/>
              </a:spcBef>
            </a:pPr>
          </a:p>
        </p:txBody>
      </p:sp>
      <p:sp>
        <p:nvSpPr>
          <p:cNvPr name="TextBox 10" id="10"/>
          <p:cNvSpPr txBox="true"/>
          <p:nvPr/>
        </p:nvSpPr>
        <p:spPr>
          <a:xfrm rot="0">
            <a:off x="1028700" y="1465466"/>
            <a:ext cx="7167448" cy="806969"/>
          </a:xfrm>
          <a:prstGeom prst="rect">
            <a:avLst/>
          </a:prstGeom>
        </p:spPr>
        <p:txBody>
          <a:bodyPr anchor="t" rtlCol="false" tIns="0" lIns="0" bIns="0" rIns="0">
            <a:spAutoFit/>
          </a:bodyPr>
          <a:lstStyle/>
          <a:p>
            <a:pPr algn="l">
              <a:lnSpc>
                <a:spcPts val="6235"/>
              </a:lnSpc>
              <a:spcBef>
                <a:spcPct val="0"/>
              </a:spcBef>
            </a:pPr>
            <a:r>
              <a:rPr lang="en-US" b="true" sz="4453">
                <a:solidFill>
                  <a:srgbClr val="363336"/>
                </a:solidFill>
                <a:latin typeface="Poppins Bold"/>
                <a:ea typeface="Poppins Bold"/>
                <a:cs typeface="Poppins Bold"/>
                <a:sym typeface="Poppins Bold"/>
              </a:rPr>
              <a:t>TIM RIZKI AWNING</a:t>
            </a:r>
          </a:p>
        </p:txBody>
      </p:sp>
      <p:sp>
        <p:nvSpPr>
          <p:cNvPr name="TextBox 11" id="11"/>
          <p:cNvSpPr txBox="true"/>
          <p:nvPr/>
        </p:nvSpPr>
        <p:spPr>
          <a:xfrm rot="0">
            <a:off x="11023097" y="2351518"/>
            <a:ext cx="5809957" cy="5301382"/>
          </a:xfrm>
          <a:prstGeom prst="rect">
            <a:avLst/>
          </a:prstGeom>
        </p:spPr>
        <p:txBody>
          <a:bodyPr anchor="t" rtlCol="false" tIns="0" lIns="0" bIns="0" rIns="0">
            <a:spAutoFit/>
          </a:bodyPr>
          <a:lstStyle/>
          <a:p>
            <a:pPr algn="l">
              <a:lnSpc>
                <a:spcPts val="3284"/>
              </a:lnSpc>
            </a:pPr>
            <a:r>
              <a:rPr lang="en-US" sz="2345" b="true">
                <a:solidFill>
                  <a:srgbClr val="000000"/>
                </a:solidFill>
                <a:latin typeface="Nunito Ultra-Bold"/>
                <a:ea typeface="Nunito Ultra-Bold"/>
                <a:cs typeface="Nunito Ultra-Bold"/>
                <a:sym typeface="Nunito Ultra-Bold"/>
              </a:rPr>
              <a:t>Tim Produksi &amp; Teknisi</a:t>
            </a:r>
          </a:p>
          <a:p>
            <a:pPr algn="l" marL="506447" indent="-253224" lvl="1">
              <a:lnSpc>
                <a:spcPts val="3284"/>
              </a:lnSpc>
              <a:buFont typeface="Arial"/>
              <a:buChar char="•"/>
            </a:pPr>
            <a:r>
              <a:rPr lang="en-US" b="true" sz="2345">
                <a:solidFill>
                  <a:srgbClr val="000000"/>
                </a:solidFill>
                <a:latin typeface="Nunito Ultra-Bold"/>
                <a:ea typeface="Nunito Ultra-Bold"/>
                <a:cs typeface="Nunito Ultra-Bold"/>
                <a:sym typeface="Nunito Ultra-Bold"/>
              </a:rPr>
              <a:t>Ujar Jarkasih – Teknisi &amp; Tukang Las</a:t>
            </a:r>
            <a:r>
              <a:rPr lang="en-US" b="true" sz="2345">
                <a:solidFill>
                  <a:srgbClr val="000000"/>
                </a:solidFill>
                <a:latin typeface="Nunito Ultra-Bold"/>
                <a:ea typeface="Nunito Ultra-Bold"/>
                <a:cs typeface="Nunito Ultra-Bold"/>
                <a:sym typeface="Nunito Ultra-Bold"/>
              </a:rPr>
              <a:t> Senior</a:t>
            </a:r>
          </a:p>
          <a:p>
            <a:pPr algn="l" marL="506447" indent="-253224" lvl="1">
              <a:lnSpc>
                <a:spcPts val="3284"/>
              </a:lnSpc>
              <a:buFont typeface="Arial"/>
              <a:buChar char="•"/>
            </a:pPr>
            <a:r>
              <a:rPr lang="en-US" b="true" sz="2345">
                <a:solidFill>
                  <a:srgbClr val="000000"/>
                </a:solidFill>
                <a:latin typeface="Nunito Ultra-Bold"/>
                <a:ea typeface="Nunito Ultra-Bold"/>
                <a:cs typeface="Nunito Ultra-Bold"/>
                <a:sym typeface="Nunito Ultra-Bold"/>
              </a:rPr>
              <a:t> (</a:t>
            </a:r>
            <a:r>
              <a:rPr lang="en-US" b="true" sz="2345">
                <a:solidFill>
                  <a:srgbClr val="000000"/>
                </a:solidFill>
                <a:latin typeface="Nunito Ultra-Bold"/>
                <a:ea typeface="Nunito Ultra-Bold"/>
                <a:cs typeface="Nunito Ultra-Bold"/>
                <a:sym typeface="Nunito Ultra-Bold"/>
              </a:rPr>
              <a:t>Memimpin pekerjaan teknis dan memastikan hasil kerja sesuai standar)</a:t>
            </a:r>
          </a:p>
          <a:p>
            <a:pPr algn="l" marL="506447" indent="-253224" lvl="1">
              <a:lnSpc>
                <a:spcPts val="3284"/>
              </a:lnSpc>
              <a:buFont typeface="Arial"/>
              <a:buChar char="•"/>
            </a:pPr>
            <a:r>
              <a:rPr lang="en-US" b="true" sz="2345">
                <a:solidFill>
                  <a:srgbClr val="000000"/>
                </a:solidFill>
                <a:latin typeface="Nunito Ultra-Bold"/>
                <a:ea typeface="Nunito Ultra-Bold"/>
                <a:cs typeface="Nunito Ultra-Bold"/>
                <a:sym typeface="Nunito Ultra-Bold"/>
              </a:rPr>
              <a:t>Mandra – Tukang Las</a:t>
            </a:r>
          </a:p>
          <a:p>
            <a:pPr algn="l" marL="506447" indent="-253224" lvl="1">
              <a:lnSpc>
                <a:spcPts val="3284"/>
              </a:lnSpc>
              <a:buFont typeface="Arial"/>
              <a:buChar char="•"/>
            </a:pPr>
            <a:r>
              <a:rPr lang="en-US" b="true" sz="2345">
                <a:solidFill>
                  <a:srgbClr val="000000"/>
                </a:solidFill>
                <a:latin typeface="Nunito Ultra-Bold"/>
                <a:ea typeface="Nunito Ultra-Bold"/>
                <a:cs typeface="Nunito Ultra-Bold"/>
                <a:sym typeface="Nunito Ultra-Bold"/>
              </a:rPr>
              <a:t> (</a:t>
            </a:r>
            <a:r>
              <a:rPr lang="en-US" b="true" sz="2345">
                <a:solidFill>
                  <a:srgbClr val="000000"/>
                </a:solidFill>
                <a:latin typeface="Nunito Ultra-Bold"/>
                <a:ea typeface="Nunito Ultra-Bold"/>
                <a:cs typeface="Nunito Ultra-Bold"/>
                <a:sym typeface="Nunito Ultra-Bold"/>
              </a:rPr>
              <a:t>Bertugas melakukan pengelasan sesuai instruksi teknisi/pemilik)</a:t>
            </a:r>
          </a:p>
          <a:p>
            <a:pPr algn="l" marL="506447" indent="-253224" lvl="1">
              <a:lnSpc>
                <a:spcPts val="3284"/>
              </a:lnSpc>
              <a:buFont typeface="Arial"/>
              <a:buChar char="•"/>
            </a:pPr>
            <a:r>
              <a:rPr lang="en-US" b="true" sz="2345">
                <a:solidFill>
                  <a:srgbClr val="000000"/>
                </a:solidFill>
                <a:latin typeface="Nunito Ultra-Bold"/>
                <a:ea typeface="Nunito Ultra-Bold"/>
                <a:cs typeface="Nunito Ultra-Bold"/>
                <a:sym typeface="Nunito Ultra-Bold"/>
              </a:rPr>
              <a:t>Kapit – Tukang Las</a:t>
            </a:r>
          </a:p>
          <a:p>
            <a:pPr algn="l" marL="506447" indent="-253224" lvl="1">
              <a:lnSpc>
                <a:spcPts val="3284"/>
              </a:lnSpc>
              <a:buFont typeface="Arial"/>
              <a:buChar char="•"/>
            </a:pPr>
            <a:r>
              <a:rPr lang="en-US" b="true" sz="2345">
                <a:solidFill>
                  <a:srgbClr val="000000"/>
                </a:solidFill>
                <a:latin typeface="Nunito Ultra-Bold"/>
                <a:ea typeface="Nunito Ultra-Bold"/>
                <a:cs typeface="Nunito Ultra-Bold"/>
                <a:sym typeface="Nunito Ultra-Bold"/>
              </a:rPr>
              <a:t> (Membantu pekerjaan las dan pembuatan konstruksi)</a:t>
            </a:r>
          </a:p>
          <a:p>
            <a:pPr algn="l">
              <a:lnSpc>
                <a:spcPts val="3284"/>
              </a:lnSpc>
              <a:spcBef>
                <a:spcPct val="0"/>
              </a:spcBef>
            </a:pPr>
          </a:p>
        </p:txBody>
      </p:sp>
      <p:sp>
        <p:nvSpPr>
          <p:cNvPr name="TextBox 12" id="12"/>
          <p:cNvSpPr txBox="true"/>
          <p:nvPr/>
        </p:nvSpPr>
        <p:spPr>
          <a:xfrm rot="0">
            <a:off x="2831486" y="5392610"/>
            <a:ext cx="5809957" cy="4482480"/>
          </a:xfrm>
          <a:prstGeom prst="rect">
            <a:avLst/>
          </a:prstGeom>
        </p:spPr>
        <p:txBody>
          <a:bodyPr anchor="t" rtlCol="false" tIns="0" lIns="0" bIns="0" rIns="0">
            <a:spAutoFit/>
          </a:bodyPr>
          <a:lstStyle/>
          <a:p>
            <a:pPr algn="l">
              <a:lnSpc>
                <a:spcPts val="3284"/>
              </a:lnSpc>
            </a:pPr>
            <a:r>
              <a:rPr lang="en-US" sz="2345" b="true">
                <a:solidFill>
                  <a:srgbClr val="000000"/>
                </a:solidFill>
                <a:latin typeface="Nunito Ultra-Bold"/>
                <a:ea typeface="Nunito Ultra-Bold"/>
                <a:cs typeface="Nunito Ultra-Bold"/>
                <a:sym typeface="Nunito Ultra-Bold"/>
              </a:rPr>
              <a:t>Tim Pendukung</a:t>
            </a:r>
          </a:p>
          <a:p>
            <a:pPr algn="l" marL="506447" indent="-253224" lvl="1">
              <a:lnSpc>
                <a:spcPts val="3284"/>
              </a:lnSpc>
              <a:buFont typeface="Arial"/>
              <a:buChar char="•"/>
            </a:pPr>
            <a:r>
              <a:rPr lang="en-US" b="true" sz="2345">
                <a:solidFill>
                  <a:srgbClr val="000000"/>
                </a:solidFill>
                <a:latin typeface="Nunito Ultra-Bold"/>
                <a:ea typeface="Nunito Ultra-Bold"/>
                <a:cs typeface="Nunito Ultra-Bold"/>
                <a:sym typeface="Nunito Ultra-Bold"/>
              </a:rPr>
              <a:t>Harun – Sopir</a:t>
            </a:r>
          </a:p>
          <a:p>
            <a:pPr algn="l" marL="506447" indent="-253224" lvl="1">
              <a:lnSpc>
                <a:spcPts val="3284"/>
              </a:lnSpc>
              <a:buFont typeface="Arial"/>
              <a:buChar char="•"/>
            </a:pPr>
            <a:r>
              <a:rPr lang="en-US" b="true" sz="2345">
                <a:solidFill>
                  <a:srgbClr val="000000"/>
                </a:solidFill>
                <a:latin typeface="Nunito Ultra-Bold"/>
                <a:ea typeface="Nunito Ultra-Bold"/>
                <a:cs typeface="Nunito Ultra-Bold"/>
                <a:sym typeface="Nunito Ultra-Bold"/>
              </a:rPr>
              <a:t> (Bertanggung jawab </a:t>
            </a:r>
            <a:r>
              <a:rPr lang="en-US" b="true" sz="2345">
                <a:solidFill>
                  <a:srgbClr val="000000"/>
                </a:solidFill>
                <a:latin typeface="Nunito Ultra-Bold"/>
                <a:ea typeface="Nunito Ultra-Bold"/>
                <a:cs typeface="Nunito Ultra-Bold"/>
                <a:sym typeface="Nunito Ultra-Bold"/>
              </a:rPr>
              <a:t>untuk pengiriman barang &amp; mobilisasi tim)</a:t>
            </a:r>
          </a:p>
          <a:p>
            <a:pPr algn="l" marL="506447" indent="-253224" lvl="1">
              <a:lnSpc>
                <a:spcPts val="3284"/>
              </a:lnSpc>
              <a:buFont typeface="Arial"/>
              <a:buChar char="•"/>
            </a:pPr>
            <a:r>
              <a:rPr lang="en-US" b="true" sz="2345">
                <a:solidFill>
                  <a:srgbClr val="000000"/>
                </a:solidFill>
                <a:latin typeface="Nunito Ultra-Bold"/>
                <a:ea typeface="Nunito Ultra-Bold"/>
                <a:cs typeface="Nunito Ultra-Bold"/>
                <a:sym typeface="Nunito Ultra-Bold"/>
              </a:rPr>
              <a:t>Restu – Kenek (Asisten)</a:t>
            </a:r>
          </a:p>
          <a:p>
            <a:pPr algn="l" marL="506447" indent="-253224" lvl="1">
              <a:lnSpc>
                <a:spcPts val="3284"/>
              </a:lnSpc>
              <a:buFont typeface="Arial"/>
              <a:buChar char="•"/>
            </a:pPr>
            <a:r>
              <a:rPr lang="en-US" b="true" sz="2345">
                <a:solidFill>
                  <a:srgbClr val="000000"/>
                </a:solidFill>
                <a:latin typeface="Nunito Ultra-Bold"/>
                <a:ea typeface="Nunito Ultra-Bold"/>
                <a:cs typeface="Nunito Ultra-Bold"/>
                <a:sym typeface="Nunito Ultra-Bold"/>
              </a:rPr>
              <a:t> (M</a:t>
            </a:r>
            <a:r>
              <a:rPr lang="en-US" b="true" sz="2345">
                <a:solidFill>
                  <a:srgbClr val="000000"/>
                </a:solidFill>
                <a:latin typeface="Nunito Ultra-Bold"/>
                <a:ea typeface="Nunito Ultra-Bold"/>
                <a:cs typeface="Nunito Ultra-Bold"/>
                <a:sym typeface="Nunito Ultra-Bold"/>
              </a:rPr>
              <a:t>embantu tukang las &amp; teknisi dalam pekerjaan lapangan)</a:t>
            </a:r>
          </a:p>
          <a:p>
            <a:pPr algn="l" marL="506447" indent="-253224" lvl="1">
              <a:lnSpc>
                <a:spcPts val="3284"/>
              </a:lnSpc>
              <a:buFont typeface="Arial"/>
              <a:buChar char="•"/>
            </a:pPr>
            <a:r>
              <a:rPr lang="en-US" b="true" sz="2345">
                <a:solidFill>
                  <a:srgbClr val="000000"/>
                </a:solidFill>
                <a:latin typeface="Nunito Ultra-Bold"/>
                <a:ea typeface="Nunito Ultra-Bold"/>
                <a:cs typeface="Nunito Ultra-Bold"/>
                <a:sym typeface="Nunito Ultra-Bold"/>
              </a:rPr>
              <a:t>Idris – Kenek (Asisten)</a:t>
            </a:r>
          </a:p>
          <a:p>
            <a:pPr algn="l" marL="506447" indent="-253224" lvl="1">
              <a:lnSpc>
                <a:spcPts val="3284"/>
              </a:lnSpc>
              <a:buFont typeface="Arial"/>
              <a:buChar char="•"/>
            </a:pPr>
            <a:r>
              <a:rPr lang="en-US" b="true" sz="2345">
                <a:solidFill>
                  <a:srgbClr val="000000"/>
                </a:solidFill>
                <a:latin typeface="Nunito Ultra-Bold"/>
                <a:ea typeface="Nunito Ultra-Bold"/>
                <a:cs typeface="Nunito Ultra-Bold"/>
                <a:sym typeface="Nunito Ultra-Bold"/>
              </a:rPr>
              <a:t> (Membantu tukang las &amp; teknisi dalam pekerjaan lapangan)</a:t>
            </a:r>
          </a:p>
          <a:p>
            <a:pPr algn="l">
              <a:lnSpc>
                <a:spcPts val="3284"/>
              </a:lnSpc>
              <a:spcBef>
                <a:spcPct val="0"/>
              </a:spcBef>
            </a:pPr>
          </a:p>
        </p:txBody>
      </p:sp>
      <p:sp>
        <p:nvSpPr>
          <p:cNvPr name="Freeform 13" id="13"/>
          <p:cNvSpPr/>
          <p:nvPr/>
        </p:nvSpPr>
        <p:spPr>
          <a:xfrm flipH="false" flipV="false" rot="0">
            <a:off x="14046192" y="541799"/>
            <a:ext cx="1393826" cy="1393826"/>
          </a:xfrm>
          <a:custGeom>
            <a:avLst/>
            <a:gdLst/>
            <a:ahLst/>
            <a:cxnLst/>
            <a:rect r="r" b="b" t="t" l="l"/>
            <a:pathLst>
              <a:path h="1393826" w="1393826">
                <a:moveTo>
                  <a:pt x="0" y="0"/>
                </a:moveTo>
                <a:lnTo>
                  <a:pt x="1393826" y="0"/>
                </a:lnTo>
                <a:lnTo>
                  <a:pt x="1393826" y="1393826"/>
                </a:lnTo>
                <a:lnTo>
                  <a:pt x="0" y="1393826"/>
                </a:lnTo>
                <a:lnTo>
                  <a:pt x="0" y="0"/>
                </a:lnTo>
                <a:close/>
              </a:path>
            </a:pathLst>
          </a:custGeom>
          <a:blipFill>
            <a:blip r:embed="rId10"/>
            <a:stretch>
              <a:fillRect l="0" t="0" r="0" b="0"/>
            </a:stretch>
          </a:blipFill>
        </p:spPr>
      </p:sp>
      <p:sp>
        <p:nvSpPr>
          <p:cNvPr name="TextBox 14" id="14"/>
          <p:cNvSpPr txBox="true"/>
          <p:nvPr/>
        </p:nvSpPr>
        <p:spPr>
          <a:xfrm rot="0">
            <a:off x="15516218" y="901778"/>
            <a:ext cx="1743082" cy="597662"/>
          </a:xfrm>
          <a:prstGeom prst="rect">
            <a:avLst/>
          </a:prstGeom>
        </p:spPr>
        <p:txBody>
          <a:bodyPr anchor="t" rtlCol="false" tIns="0" lIns="0" bIns="0" rIns="0">
            <a:spAutoFit/>
          </a:bodyPr>
          <a:lstStyle/>
          <a:p>
            <a:pPr algn="l">
              <a:lnSpc>
                <a:spcPts val="2254"/>
              </a:lnSpc>
            </a:pPr>
            <a:r>
              <a:rPr lang="en-US" sz="2300" b="true">
                <a:solidFill>
                  <a:srgbClr val="1B1B1B"/>
                </a:solidFill>
                <a:latin typeface="Poppins Bold"/>
                <a:ea typeface="Poppins Bold"/>
                <a:cs typeface="Poppins Bold"/>
                <a:sym typeface="Poppins Bold"/>
              </a:rPr>
              <a:t>Rizki</a:t>
            </a:r>
          </a:p>
          <a:p>
            <a:pPr algn="l">
              <a:lnSpc>
                <a:spcPts val="2254"/>
              </a:lnSpc>
            </a:pPr>
            <a:r>
              <a:rPr lang="en-US" sz="2300">
                <a:solidFill>
                  <a:srgbClr val="1B1B1B"/>
                </a:solidFill>
                <a:latin typeface="Poppins"/>
                <a:ea typeface="Poppins"/>
                <a:cs typeface="Poppins"/>
                <a:sym typeface="Poppins"/>
              </a:rPr>
              <a:t>Awning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5F5F5"/>
        </a:solidFill>
      </p:bgPr>
    </p:bg>
    <p:spTree>
      <p:nvGrpSpPr>
        <p:cNvPr id="1" name=""/>
        <p:cNvGrpSpPr/>
        <p:nvPr/>
      </p:nvGrpSpPr>
      <p:grpSpPr>
        <a:xfrm>
          <a:off x="0" y="0"/>
          <a:ext cx="0" cy="0"/>
          <a:chOff x="0" y="0"/>
          <a:chExt cx="0" cy="0"/>
        </a:xfrm>
      </p:grpSpPr>
      <p:grpSp>
        <p:nvGrpSpPr>
          <p:cNvPr name="Group 2" id="2"/>
          <p:cNvGrpSpPr/>
          <p:nvPr/>
        </p:nvGrpSpPr>
        <p:grpSpPr>
          <a:xfrm rot="0">
            <a:off x="-1173475" y="-17737"/>
            <a:ext cx="11086948" cy="6383332"/>
            <a:chOff x="0" y="0"/>
            <a:chExt cx="2920019" cy="1681207"/>
          </a:xfrm>
        </p:grpSpPr>
        <p:sp>
          <p:nvSpPr>
            <p:cNvPr name="Freeform 3" id="3"/>
            <p:cNvSpPr/>
            <p:nvPr/>
          </p:nvSpPr>
          <p:spPr>
            <a:xfrm flipH="false" flipV="false" rot="0">
              <a:off x="0" y="0"/>
              <a:ext cx="2920019" cy="1681207"/>
            </a:xfrm>
            <a:custGeom>
              <a:avLst/>
              <a:gdLst/>
              <a:ahLst/>
              <a:cxnLst/>
              <a:rect r="r" b="b" t="t" l="l"/>
              <a:pathLst>
                <a:path h="1681207" w="2920019">
                  <a:moveTo>
                    <a:pt x="0" y="0"/>
                  </a:moveTo>
                  <a:lnTo>
                    <a:pt x="2920019" y="0"/>
                  </a:lnTo>
                  <a:lnTo>
                    <a:pt x="2920019" y="1681207"/>
                  </a:lnTo>
                  <a:lnTo>
                    <a:pt x="0" y="1681207"/>
                  </a:lnTo>
                  <a:close/>
                </a:path>
              </a:pathLst>
            </a:custGeom>
            <a:solidFill>
              <a:srgbClr val="7B7B7B"/>
            </a:solidFill>
          </p:spPr>
        </p:sp>
        <p:sp>
          <p:nvSpPr>
            <p:cNvPr name="TextBox 4" id="4"/>
            <p:cNvSpPr txBox="true"/>
            <p:nvPr/>
          </p:nvSpPr>
          <p:spPr>
            <a:xfrm>
              <a:off x="0" y="-28575"/>
              <a:ext cx="2920019" cy="1709782"/>
            </a:xfrm>
            <a:prstGeom prst="rect">
              <a:avLst/>
            </a:prstGeom>
          </p:spPr>
          <p:txBody>
            <a:bodyPr anchor="ctr" rtlCol="false" tIns="50800" lIns="50800" bIns="50800" rIns="50800"/>
            <a:lstStyle/>
            <a:p>
              <a:pPr algn="ctr">
                <a:lnSpc>
                  <a:spcPts val="2520"/>
                </a:lnSpc>
              </a:pPr>
            </a:p>
          </p:txBody>
        </p:sp>
      </p:grpSp>
      <p:grpSp>
        <p:nvGrpSpPr>
          <p:cNvPr name="Group 5" id="5"/>
          <p:cNvGrpSpPr/>
          <p:nvPr/>
        </p:nvGrpSpPr>
        <p:grpSpPr>
          <a:xfrm rot="0">
            <a:off x="9913473" y="2850728"/>
            <a:ext cx="8374527" cy="5849544"/>
            <a:chOff x="0" y="0"/>
            <a:chExt cx="15163800" cy="10591800"/>
          </a:xfrm>
        </p:grpSpPr>
        <p:sp>
          <p:nvSpPr>
            <p:cNvPr name="Freeform 6" id="6"/>
            <p:cNvSpPr/>
            <p:nvPr/>
          </p:nvSpPr>
          <p:spPr>
            <a:xfrm flipH="false" flipV="false" rot="0">
              <a:off x="0" y="0"/>
              <a:ext cx="15163800" cy="10591800"/>
            </a:xfrm>
            <a:custGeom>
              <a:avLst/>
              <a:gdLst/>
              <a:ahLst/>
              <a:cxnLst/>
              <a:rect r="r" b="b" t="t" l="l"/>
              <a:pathLst>
                <a:path h="10591800" w="15163800">
                  <a:moveTo>
                    <a:pt x="15163800" y="254000"/>
                  </a:moveTo>
                  <a:lnTo>
                    <a:pt x="15163800" y="10337800"/>
                  </a:lnTo>
                  <a:cubicBezTo>
                    <a:pt x="15163800" y="10478135"/>
                    <a:pt x="15050136" y="10591800"/>
                    <a:pt x="14909800" y="10591800"/>
                  </a:cubicBezTo>
                  <a:lnTo>
                    <a:pt x="254000" y="10591800"/>
                  </a:lnTo>
                  <a:cubicBezTo>
                    <a:pt x="113665" y="10591800"/>
                    <a:pt x="0" y="10478135"/>
                    <a:pt x="0" y="10337800"/>
                  </a:cubicBezTo>
                  <a:lnTo>
                    <a:pt x="0" y="254000"/>
                  </a:lnTo>
                  <a:cubicBezTo>
                    <a:pt x="0" y="113665"/>
                    <a:pt x="113665" y="0"/>
                    <a:pt x="254000" y="0"/>
                  </a:cubicBezTo>
                  <a:lnTo>
                    <a:pt x="14909800" y="0"/>
                  </a:lnTo>
                  <a:cubicBezTo>
                    <a:pt x="15050136" y="0"/>
                    <a:pt x="15163800" y="113665"/>
                    <a:pt x="15163800" y="254000"/>
                  </a:cubicBezTo>
                  <a:close/>
                </a:path>
              </a:pathLst>
            </a:custGeom>
            <a:blipFill>
              <a:blip r:embed="rId2"/>
              <a:stretch>
                <a:fillRect l="-2482" t="0" r="-2482" b="0"/>
              </a:stretch>
            </a:blipFill>
          </p:spPr>
        </p:sp>
      </p:grpSp>
      <p:grpSp>
        <p:nvGrpSpPr>
          <p:cNvPr name="Group 7" id="7"/>
          <p:cNvGrpSpPr/>
          <p:nvPr/>
        </p:nvGrpSpPr>
        <p:grpSpPr>
          <a:xfrm rot="0">
            <a:off x="950170" y="6123792"/>
            <a:ext cx="3627571" cy="2576480"/>
            <a:chOff x="0" y="0"/>
            <a:chExt cx="955410" cy="678579"/>
          </a:xfrm>
        </p:grpSpPr>
        <p:sp>
          <p:nvSpPr>
            <p:cNvPr name="Freeform 8" id="8"/>
            <p:cNvSpPr/>
            <p:nvPr/>
          </p:nvSpPr>
          <p:spPr>
            <a:xfrm flipH="false" flipV="false" rot="0">
              <a:off x="0" y="0"/>
              <a:ext cx="955410" cy="678579"/>
            </a:xfrm>
            <a:custGeom>
              <a:avLst/>
              <a:gdLst/>
              <a:ahLst/>
              <a:cxnLst/>
              <a:rect r="r" b="b" t="t" l="l"/>
              <a:pathLst>
                <a:path h="678579" w="955410">
                  <a:moveTo>
                    <a:pt x="85368" y="0"/>
                  </a:moveTo>
                  <a:lnTo>
                    <a:pt x="870042" y="0"/>
                  </a:lnTo>
                  <a:cubicBezTo>
                    <a:pt x="892683" y="0"/>
                    <a:pt x="914397" y="8994"/>
                    <a:pt x="930406" y="25004"/>
                  </a:cubicBezTo>
                  <a:cubicBezTo>
                    <a:pt x="946416" y="41013"/>
                    <a:pt x="955410" y="62727"/>
                    <a:pt x="955410" y="85368"/>
                  </a:cubicBezTo>
                  <a:lnTo>
                    <a:pt x="955410" y="593212"/>
                  </a:lnTo>
                  <a:cubicBezTo>
                    <a:pt x="955410" y="615852"/>
                    <a:pt x="946416" y="637566"/>
                    <a:pt x="930406" y="653575"/>
                  </a:cubicBezTo>
                  <a:cubicBezTo>
                    <a:pt x="914397" y="669585"/>
                    <a:pt x="892683" y="678579"/>
                    <a:pt x="870042" y="678579"/>
                  </a:cubicBezTo>
                  <a:lnTo>
                    <a:pt x="85368" y="678579"/>
                  </a:lnTo>
                  <a:cubicBezTo>
                    <a:pt x="62727" y="678579"/>
                    <a:pt x="41013" y="669585"/>
                    <a:pt x="25004" y="653575"/>
                  </a:cubicBezTo>
                  <a:cubicBezTo>
                    <a:pt x="8994" y="637566"/>
                    <a:pt x="0" y="615852"/>
                    <a:pt x="0" y="593212"/>
                  </a:cubicBezTo>
                  <a:lnTo>
                    <a:pt x="0" y="85368"/>
                  </a:lnTo>
                  <a:cubicBezTo>
                    <a:pt x="0" y="62727"/>
                    <a:pt x="8994" y="41013"/>
                    <a:pt x="25004" y="25004"/>
                  </a:cubicBezTo>
                  <a:cubicBezTo>
                    <a:pt x="41013" y="8994"/>
                    <a:pt x="62727" y="0"/>
                    <a:pt x="85368" y="0"/>
                  </a:cubicBezTo>
                  <a:close/>
                </a:path>
              </a:pathLst>
            </a:custGeom>
            <a:solidFill>
              <a:srgbClr val="3A3A3A"/>
            </a:solidFill>
          </p:spPr>
        </p:sp>
        <p:sp>
          <p:nvSpPr>
            <p:cNvPr name="TextBox 9" id="9"/>
            <p:cNvSpPr txBox="true"/>
            <p:nvPr/>
          </p:nvSpPr>
          <p:spPr>
            <a:xfrm>
              <a:off x="0" y="-28575"/>
              <a:ext cx="955410" cy="707154"/>
            </a:xfrm>
            <a:prstGeom prst="rect">
              <a:avLst/>
            </a:prstGeom>
          </p:spPr>
          <p:txBody>
            <a:bodyPr anchor="ctr" rtlCol="false" tIns="50800" lIns="50800" bIns="50800" rIns="50800"/>
            <a:lstStyle/>
            <a:p>
              <a:pPr algn="ctr">
                <a:lnSpc>
                  <a:spcPts val="2520"/>
                </a:lnSpc>
              </a:pPr>
            </a:p>
          </p:txBody>
        </p:sp>
      </p:grpSp>
      <p:grpSp>
        <p:nvGrpSpPr>
          <p:cNvPr name="Group 10" id="10"/>
          <p:cNvGrpSpPr/>
          <p:nvPr/>
        </p:nvGrpSpPr>
        <p:grpSpPr>
          <a:xfrm rot="0">
            <a:off x="5516429" y="6123792"/>
            <a:ext cx="3627571" cy="2576480"/>
            <a:chOff x="0" y="0"/>
            <a:chExt cx="955410" cy="678579"/>
          </a:xfrm>
        </p:grpSpPr>
        <p:sp>
          <p:nvSpPr>
            <p:cNvPr name="Freeform 11" id="11"/>
            <p:cNvSpPr/>
            <p:nvPr/>
          </p:nvSpPr>
          <p:spPr>
            <a:xfrm flipH="false" flipV="false" rot="0">
              <a:off x="0" y="0"/>
              <a:ext cx="955410" cy="678579"/>
            </a:xfrm>
            <a:custGeom>
              <a:avLst/>
              <a:gdLst/>
              <a:ahLst/>
              <a:cxnLst/>
              <a:rect r="r" b="b" t="t" l="l"/>
              <a:pathLst>
                <a:path h="678579" w="955410">
                  <a:moveTo>
                    <a:pt x="83233" y="0"/>
                  </a:moveTo>
                  <a:lnTo>
                    <a:pt x="872177" y="0"/>
                  </a:lnTo>
                  <a:cubicBezTo>
                    <a:pt x="894251" y="0"/>
                    <a:pt x="915422" y="8769"/>
                    <a:pt x="931031" y="24378"/>
                  </a:cubicBezTo>
                  <a:cubicBezTo>
                    <a:pt x="946641" y="39988"/>
                    <a:pt x="955410" y="61158"/>
                    <a:pt x="955410" y="83233"/>
                  </a:cubicBezTo>
                  <a:lnTo>
                    <a:pt x="955410" y="595346"/>
                  </a:lnTo>
                  <a:cubicBezTo>
                    <a:pt x="955410" y="617421"/>
                    <a:pt x="946641" y="638591"/>
                    <a:pt x="931031" y="654201"/>
                  </a:cubicBezTo>
                  <a:cubicBezTo>
                    <a:pt x="915422" y="669810"/>
                    <a:pt x="894251" y="678579"/>
                    <a:pt x="872177" y="678579"/>
                  </a:cubicBezTo>
                  <a:lnTo>
                    <a:pt x="83233" y="678579"/>
                  </a:lnTo>
                  <a:cubicBezTo>
                    <a:pt x="61158" y="678579"/>
                    <a:pt x="39988" y="669810"/>
                    <a:pt x="24378" y="654201"/>
                  </a:cubicBezTo>
                  <a:cubicBezTo>
                    <a:pt x="8769" y="638591"/>
                    <a:pt x="0" y="617421"/>
                    <a:pt x="0" y="595346"/>
                  </a:cubicBezTo>
                  <a:lnTo>
                    <a:pt x="0" y="83233"/>
                  </a:lnTo>
                  <a:cubicBezTo>
                    <a:pt x="0" y="61158"/>
                    <a:pt x="8769" y="39988"/>
                    <a:pt x="24378" y="24378"/>
                  </a:cubicBezTo>
                  <a:cubicBezTo>
                    <a:pt x="39988" y="8769"/>
                    <a:pt x="61158" y="0"/>
                    <a:pt x="83233" y="0"/>
                  </a:cubicBezTo>
                  <a:close/>
                </a:path>
              </a:pathLst>
            </a:custGeom>
            <a:solidFill>
              <a:srgbClr val="535353"/>
            </a:solidFill>
          </p:spPr>
        </p:sp>
        <p:sp>
          <p:nvSpPr>
            <p:cNvPr name="TextBox 12" id="12"/>
            <p:cNvSpPr txBox="true"/>
            <p:nvPr/>
          </p:nvSpPr>
          <p:spPr>
            <a:xfrm>
              <a:off x="0" y="-28575"/>
              <a:ext cx="955410" cy="707154"/>
            </a:xfrm>
            <a:prstGeom prst="rect">
              <a:avLst/>
            </a:prstGeom>
          </p:spPr>
          <p:txBody>
            <a:bodyPr anchor="ctr" rtlCol="false" tIns="50800" lIns="50800" bIns="50800" rIns="50800"/>
            <a:lstStyle/>
            <a:p>
              <a:pPr algn="ctr">
                <a:lnSpc>
                  <a:spcPts val="2520"/>
                </a:lnSpc>
              </a:pPr>
            </a:p>
          </p:txBody>
        </p:sp>
      </p:grpSp>
      <p:sp>
        <p:nvSpPr>
          <p:cNvPr name="AutoShape 13" id="13"/>
          <p:cNvSpPr/>
          <p:nvPr/>
        </p:nvSpPr>
        <p:spPr>
          <a:xfrm>
            <a:off x="0" y="9613053"/>
            <a:ext cx="16742573" cy="0"/>
          </a:xfrm>
          <a:prstGeom prst="line">
            <a:avLst/>
          </a:prstGeom>
          <a:ln cap="flat" w="9525">
            <a:solidFill>
              <a:srgbClr val="3A3A3A"/>
            </a:solidFill>
            <a:prstDash val="solid"/>
            <a:headEnd type="none" len="sm" w="sm"/>
            <a:tailEnd type="none" len="sm" w="sm"/>
          </a:ln>
        </p:spPr>
      </p:sp>
      <p:sp>
        <p:nvSpPr>
          <p:cNvPr name="Freeform 14" id="14"/>
          <p:cNvSpPr/>
          <p:nvPr/>
        </p:nvSpPr>
        <p:spPr>
          <a:xfrm flipH="false" flipV="false" rot="0">
            <a:off x="17391752" y="9503010"/>
            <a:ext cx="384276" cy="220085"/>
          </a:xfrm>
          <a:custGeom>
            <a:avLst/>
            <a:gdLst/>
            <a:ahLst/>
            <a:cxnLst/>
            <a:rect r="r" b="b" t="t" l="l"/>
            <a:pathLst>
              <a:path h="220085" w="384276">
                <a:moveTo>
                  <a:pt x="0" y="0"/>
                </a:moveTo>
                <a:lnTo>
                  <a:pt x="384275" y="0"/>
                </a:lnTo>
                <a:lnTo>
                  <a:pt x="384275" y="220086"/>
                </a:lnTo>
                <a:lnTo>
                  <a:pt x="0" y="2200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5" id="15"/>
          <p:cNvSpPr txBox="true"/>
          <p:nvPr/>
        </p:nvSpPr>
        <p:spPr>
          <a:xfrm rot="0">
            <a:off x="291788" y="335765"/>
            <a:ext cx="5863859" cy="819142"/>
          </a:xfrm>
          <a:prstGeom prst="rect">
            <a:avLst/>
          </a:prstGeom>
        </p:spPr>
        <p:txBody>
          <a:bodyPr anchor="t" rtlCol="false" tIns="0" lIns="0" bIns="0" rIns="0">
            <a:spAutoFit/>
          </a:bodyPr>
          <a:lstStyle/>
          <a:p>
            <a:pPr algn="l">
              <a:lnSpc>
                <a:spcPts val="6300"/>
              </a:lnSpc>
              <a:spcBef>
                <a:spcPct val="0"/>
              </a:spcBef>
            </a:pPr>
            <a:r>
              <a:rPr lang="en-US" sz="4500">
                <a:solidFill>
                  <a:srgbClr val="FFFFFF"/>
                </a:solidFill>
                <a:latin typeface="Poppins"/>
                <a:ea typeface="Poppins"/>
                <a:cs typeface="Poppins"/>
                <a:sym typeface="Poppins"/>
              </a:rPr>
              <a:t>Selamat Datang Di</a:t>
            </a:r>
          </a:p>
        </p:txBody>
      </p:sp>
      <p:sp>
        <p:nvSpPr>
          <p:cNvPr name="TextBox 16" id="16"/>
          <p:cNvSpPr txBox="true"/>
          <p:nvPr/>
        </p:nvSpPr>
        <p:spPr>
          <a:xfrm rot="0">
            <a:off x="291788" y="1021557"/>
            <a:ext cx="7038426" cy="819142"/>
          </a:xfrm>
          <a:prstGeom prst="rect">
            <a:avLst/>
          </a:prstGeom>
        </p:spPr>
        <p:txBody>
          <a:bodyPr anchor="t" rtlCol="false" tIns="0" lIns="0" bIns="0" rIns="0">
            <a:spAutoFit/>
          </a:bodyPr>
          <a:lstStyle/>
          <a:p>
            <a:pPr algn="l">
              <a:lnSpc>
                <a:spcPts val="6300"/>
              </a:lnSpc>
              <a:spcBef>
                <a:spcPct val="0"/>
              </a:spcBef>
            </a:pPr>
            <a:r>
              <a:rPr lang="en-US" b="true" sz="4500">
                <a:solidFill>
                  <a:srgbClr val="FFFFFF"/>
                </a:solidFill>
                <a:latin typeface="Poppins Ultra-Bold"/>
                <a:ea typeface="Poppins Ultra-Bold"/>
                <a:cs typeface="Poppins Ultra-Bold"/>
                <a:sym typeface="Poppins Ultra-Bold"/>
              </a:rPr>
              <a:t>Rizki Awning</a:t>
            </a:r>
          </a:p>
        </p:txBody>
      </p:sp>
      <p:sp>
        <p:nvSpPr>
          <p:cNvPr name="TextBox 17" id="17"/>
          <p:cNvSpPr txBox="true"/>
          <p:nvPr/>
        </p:nvSpPr>
        <p:spPr>
          <a:xfrm rot="0">
            <a:off x="291788" y="1939992"/>
            <a:ext cx="9450476" cy="4240585"/>
          </a:xfrm>
          <a:prstGeom prst="rect">
            <a:avLst/>
          </a:prstGeom>
        </p:spPr>
        <p:txBody>
          <a:bodyPr anchor="t" rtlCol="false" tIns="0" lIns="0" bIns="0" rIns="0">
            <a:spAutoFit/>
          </a:bodyPr>
          <a:lstStyle/>
          <a:p>
            <a:pPr algn="l">
              <a:lnSpc>
                <a:spcPts val="3799"/>
              </a:lnSpc>
            </a:pPr>
            <a:r>
              <a:rPr lang="en-US" sz="2275">
                <a:solidFill>
                  <a:srgbClr val="FFFFFF"/>
                </a:solidFill>
                <a:latin typeface="Nunito"/>
                <a:ea typeface="Nunito"/>
                <a:cs typeface="Nunito"/>
                <a:sym typeface="Nunito"/>
              </a:rPr>
              <a:t>Rizki Awning adalah penyedia jasa profesional di bidang pembuatan dan pemasangan kanopi kain dan tenda membrane, yang telah berdiri sejak tahun 2002.</a:t>
            </a:r>
          </a:p>
          <a:p>
            <a:pPr algn="l">
              <a:lnSpc>
                <a:spcPts val="3799"/>
              </a:lnSpc>
            </a:pPr>
            <a:r>
              <a:rPr lang="en-US" sz="2275">
                <a:solidFill>
                  <a:srgbClr val="FFFFFF"/>
                </a:solidFill>
                <a:latin typeface="Nunito"/>
                <a:ea typeface="Nunito"/>
                <a:cs typeface="Nunito"/>
                <a:sym typeface="Nunito"/>
              </a:rPr>
              <a:t>Usaha ini merupakan warisan turun-temurun dari orang tua kami, yang telah lama berpengalaman dalam bidang pemasangan kanopi. Kami juga berkolaborasi dengan berbagai brand pabrik ternama yang mendukung penuh setiap proyek kami, dengan tingkat kepercayaan yang tetap terjaga hingga saat ini.</a:t>
            </a:r>
          </a:p>
          <a:p>
            <a:pPr algn="l">
              <a:lnSpc>
                <a:spcPts val="3799"/>
              </a:lnSpc>
            </a:pPr>
          </a:p>
        </p:txBody>
      </p:sp>
      <p:sp>
        <p:nvSpPr>
          <p:cNvPr name="TextBox 18" id="18"/>
          <p:cNvSpPr txBox="true"/>
          <p:nvPr/>
        </p:nvSpPr>
        <p:spPr>
          <a:xfrm rot="0">
            <a:off x="16742573" y="9410509"/>
            <a:ext cx="611237" cy="347938"/>
          </a:xfrm>
          <a:prstGeom prst="rect">
            <a:avLst/>
          </a:prstGeom>
        </p:spPr>
        <p:txBody>
          <a:bodyPr anchor="t" rtlCol="false" tIns="0" lIns="0" bIns="0" rIns="0">
            <a:spAutoFit/>
          </a:bodyPr>
          <a:lstStyle/>
          <a:p>
            <a:pPr algn="ctr">
              <a:lnSpc>
                <a:spcPts val="2728"/>
              </a:lnSpc>
              <a:spcBef>
                <a:spcPct val="0"/>
              </a:spcBef>
            </a:pPr>
            <a:r>
              <a:rPr lang="en-US" b="true" sz="1948">
                <a:solidFill>
                  <a:srgbClr val="535353"/>
                </a:solidFill>
                <a:latin typeface="Poppins Heavy"/>
                <a:ea typeface="Poppins Heavy"/>
                <a:cs typeface="Poppins Heavy"/>
                <a:sym typeface="Poppins Heavy"/>
              </a:rPr>
              <a:t>02   </a:t>
            </a:r>
            <a:r>
              <a:rPr lang="en-US" sz="1948">
                <a:solidFill>
                  <a:srgbClr val="535353"/>
                </a:solidFill>
                <a:latin typeface="Poppins"/>
                <a:ea typeface="Poppins"/>
                <a:cs typeface="Poppins"/>
                <a:sym typeface="Poppins"/>
              </a:rPr>
              <a:t>|</a:t>
            </a:r>
          </a:p>
        </p:txBody>
      </p:sp>
      <p:sp>
        <p:nvSpPr>
          <p:cNvPr name="TextBox 19" id="19"/>
          <p:cNvSpPr txBox="true"/>
          <p:nvPr/>
        </p:nvSpPr>
        <p:spPr>
          <a:xfrm rot="0">
            <a:off x="1324346" y="6241770"/>
            <a:ext cx="2257118" cy="727075"/>
          </a:xfrm>
          <a:prstGeom prst="rect">
            <a:avLst/>
          </a:prstGeom>
        </p:spPr>
        <p:txBody>
          <a:bodyPr anchor="t" rtlCol="false" tIns="0" lIns="0" bIns="0" rIns="0">
            <a:spAutoFit/>
          </a:bodyPr>
          <a:lstStyle/>
          <a:p>
            <a:pPr algn="l">
              <a:lnSpc>
                <a:spcPts val="5600"/>
              </a:lnSpc>
              <a:spcBef>
                <a:spcPct val="0"/>
              </a:spcBef>
            </a:pPr>
            <a:r>
              <a:rPr lang="en-US" b="true" sz="4000">
                <a:solidFill>
                  <a:srgbClr val="FFFFFF"/>
                </a:solidFill>
                <a:latin typeface="Poppins Ultra-Bold"/>
                <a:ea typeface="Poppins Ultra-Bold"/>
                <a:cs typeface="Poppins Ultra-Bold"/>
                <a:sym typeface="Poppins Ultra-Bold"/>
              </a:rPr>
              <a:t>350+</a:t>
            </a:r>
          </a:p>
        </p:txBody>
      </p:sp>
      <p:sp>
        <p:nvSpPr>
          <p:cNvPr name="TextBox 20" id="20"/>
          <p:cNvSpPr txBox="true"/>
          <p:nvPr/>
        </p:nvSpPr>
        <p:spPr>
          <a:xfrm rot="0">
            <a:off x="1324346" y="6842566"/>
            <a:ext cx="2792947" cy="368300"/>
          </a:xfrm>
          <a:prstGeom prst="rect">
            <a:avLst/>
          </a:prstGeom>
        </p:spPr>
        <p:txBody>
          <a:bodyPr anchor="t" rtlCol="false" tIns="0" lIns="0" bIns="0" rIns="0">
            <a:spAutoFit/>
          </a:bodyPr>
          <a:lstStyle/>
          <a:p>
            <a:pPr algn="l">
              <a:lnSpc>
                <a:spcPts val="2800"/>
              </a:lnSpc>
              <a:spcBef>
                <a:spcPct val="0"/>
              </a:spcBef>
            </a:pPr>
            <a:r>
              <a:rPr lang="en-US" b="true" sz="2000">
                <a:solidFill>
                  <a:srgbClr val="FFFFFF"/>
                </a:solidFill>
                <a:latin typeface="Poppins Bold"/>
                <a:ea typeface="Poppins Bold"/>
                <a:cs typeface="Poppins Bold"/>
                <a:sym typeface="Poppins Bold"/>
              </a:rPr>
              <a:t>COLLABORATIONS</a:t>
            </a:r>
          </a:p>
        </p:txBody>
      </p:sp>
      <p:sp>
        <p:nvSpPr>
          <p:cNvPr name="TextBox 21" id="21"/>
          <p:cNvSpPr txBox="true"/>
          <p:nvPr/>
        </p:nvSpPr>
        <p:spPr>
          <a:xfrm rot="0">
            <a:off x="1324346" y="7293581"/>
            <a:ext cx="2887219" cy="838199"/>
          </a:xfrm>
          <a:prstGeom prst="rect">
            <a:avLst/>
          </a:prstGeom>
        </p:spPr>
        <p:txBody>
          <a:bodyPr anchor="t" rtlCol="false" tIns="0" lIns="0" bIns="0" rIns="0">
            <a:spAutoFit/>
          </a:bodyPr>
          <a:lstStyle/>
          <a:p>
            <a:pPr algn="l">
              <a:lnSpc>
                <a:spcPts val="2250"/>
              </a:lnSpc>
            </a:pPr>
            <a:r>
              <a:rPr lang="en-US" sz="1500">
                <a:solidFill>
                  <a:srgbClr val="FFFFFF"/>
                </a:solidFill>
                <a:latin typeface="Nunito"/>
                <a:ea typeface="Nunito"/>
                <a:cs typeface="Nunito"/>
                <a:sym typeface="Nunito"/>
              </a:rPr>
              <a:t>Telah bekerja sama dengan lebih dari 350 klien &amp; mitra, mulai dari individu hingga perusahaan.</a:t>
            </a:r>
          </a:p>
        </p:txBody>
      </p:sp>
      <p:sp>
        <p:nvSpPr>
          <p:cNvPr name="TextBox 22" id="22"/>
          <p:cNvSpPr txBox="true"/>
          <p:nvPr/>
        </p:nvSpPr>
        <p:spPr>
          <a:xfrm rot="0">
            <a:off x="5886605" y="6262240"/>
            <a:ext cx="2269901" cy="727075"/>
          </a:xfrm>
          <a:prstGeom prst="rect">
            <a:avLst/>
          </a:prstGeom>
        </p:spPr>
        <p:txBody>
          <a:bodyPr anchor="t" rtlCol="false" tIns="0" lIns="0" bIns="0" rIns="0">
            <a:spAutoFit/>
          </a:bodyPr>
          <a:lstStyle/>
          <a:p>
            <a:pPr algn="l">
              <a:lnSpc>
                <a:spcPts val="5600"/>
              </a:lnSpc>
              <a:spcBef>
                <a:spcPct val="0"/>
              </a:spcBef>
            </a:pPr>
            <a:r>
              <a:rPr lang="en-US" b="true" sz="4000">
                <a:solidFill>
                  <a:srgbClr val="FFFFFF"/>
                </a:solidFill>
                <a:latin typeface="Poppins Ultra-Bold"/>
                <a:ea typeface="Poppins Ultra-Bold"/>
                <a:cs typeface="Poppins Ultra-Bold"/>
                <a:sym typeface="Poppins Ultra-Bold"/>
              </a:rPr>
              <a:t>450+</a:t>
            </a:r>
          </a:p>
        </p:txBody>
      </p:sp>
      <p:sp>
        <p:nvSpPr>
          <p:cNvPr name="TextBox 23" id="23"/>
          <p:cNvSpPr txBox="true"/>
          <p:nvPr/>
        </p:nvSpPr>
        <p:spPr>
          <a:xfrm rot="0">
            <a:off x="5886605" y="6863036"/>
            <a:ext cx="2792947" cy="368300"/>
          </a:xfrm>
          <a:prstGeom prst="rect">
            <a:avLst/>
          </a:prstGeom>
        </p:spPr>
        <p:txBody>
          <a:bodyPr anchor="t" rtlCol="false" tIns="0" lIns="0" bIns="0" rIns="0">
            <a:spAutoFit/>
          </a:bodyPr>
          <a:lstStyle/>
          <a:p>
            <a:pPr algn="l">
              <a:lnSpc>
                <a:spcPts val="2800"/>
              </a:lnSpc>
              <a:spcBef>
                <a:spcPct val="0"/>
              </a:spcBef>
            </a:pPr>
            <a:r>
              <a:rPr lang="en-US" b="true" sz="2000">
                <a:solidFill>
                  <a:srgbClr val="FFFFFF"/>
                </a:solidFill>
                <a:latin typeface="Poppins Bold"/>
                <a:ea typeface="Poppins Bold"/>
                <a:cs typeface="Poppins Bold"/>
                <a:sym typeface="Poppins Bold"/>
              </a:rPr>
              <a:t>PROJECTS</a:t>
            </a:r>
          </a:p>
        </p:txBody>
      </p:sp>
      <p:sp>
        <p:nvSpPr>
          <p:cNvPr name="TextBox 24" id="24"/>
          <p:cNvSpPr txBox="true"/>
          <p:nvPr/>
        </p:nvSpPr>
        <p:spPr>
          <a:xfrm rot="0">
            <a:off x="5886605" y="7314051"/>
            <a:ext cx="2887219" cy="1123949"/>
          </a:xfrm>
          <a:prstGeom prst="rect">
            <a:avLst/>
          </a:prstGeom>
        </p:spPr>
        <p:txBody>
          <a:bodyPr anchor="t" rtlCol="false" tIns="0" lIns="0" bIns="0" rIns="0">
            <a:spAutoFit/>
          </a:bodyPr>
          <a:lstStyle/>
          <a:p>
            <a:pPr algn="l">
              <a:lnSpc>
                <a:spcPts val="2250"/>
              </a:lnSpc>
            </a:pPr>
            <a:r>
              <a:rPr lang="en-US" sz="1500">
                <a:solidFill>
                  <a:srgbClr val="FFFFFF"/>
                </a:solidFill>
                <a:latin typeface="Nunito"/>
                <a:ea typeface="Nunito"/>
                <a:cs typeface="Nunito"/>
                <a:sym typeface="Nunito"/>
              </a:rPr>
              <a:t>Menyelesaikan lebih dari 450 proyek kanopi &amp; tenda dengan hasil berkualitas dan memuaskan.</a:t>
            </a:r>
          </a:p>
        </p:txBody>
      </p:sp>
      <p:sp>
        <p:nvSpPr>
          <p:cNvPr name="Freeform 25" id="25"/>
          <p:cNvSpPr/>
          <p:nvPr/>
        </p:nvSpPr>
        <p:spPr>
          <a:xfrm flipH="false" flipV="false" rot="0">
            <a:off x="14370781" y="685377"/>
            <a:ext cx="1393826" cy="1393826"/>
          </a:xfrm>
          <a:custGeom>
            <a:avLst/>
            <a:gdLst/>
            <a:ahLst/>
            <a:cxnLst/>
            <a:rect r="r" b="b" t="t" l="l"/>
            <a:pathLst>
              <a:path h="1393826" w="1393826">
                <a:moveTo>
                  <a:pt x="0" y="0"/>
                </a:moveTo>
                <a:lnTo>
                  <a:pt x="1393827" y="0"/>
                </a:lnTo>
                <a:lnTo>
                  <a:pt x="1393827" y="1393826"/>
                </a:lnTo>
                <a:lnTo>
                  <a:pt x="0" y="1393826"/>
                </a:lnTo>
                <a:lnTo>
                  <a:pt x="0" y="0"/>
                </a:lnTo>
                <a:close/>
              </a:path>
            </a:pathLst>
          </a:custGeom>
          <a:blipFill>
            <a:blip r:embed="rId5"/>
            <a:stretch>
              <a:fillRect l="0" t="0" r="0" b="0"/>
            </a:stretch>
          </a:blipFill>
        </p:spPr>
      </p:sp>
      <p:sp>
        <p:nvSpPr>
          <p:cNvPr name="TextBox 26" id="26"/>
          <p:cNvSpPr txBox="true"/>
          <p:nvPr/>
        </p:nvSpPr>
        <p:spPr>
          <a:xfrm rot="0">
            <a:off x="15840808" y="1045356"/>
            <a:ext cx="1743082" cy="597662"/>
          </a:xfrm>
          <a:prstGeom prst="rect">
            <a:avLst/>
          </a:prstGeom>
        </p:spPr>
        <p:txBody>
          <a:bodyPr anchor="t" rtlCol="false" tIns="0" lIns="0" bIns="0" rIns="0">
            <a:spAutoFit/>
          </a:bodyPr>
          <a:lstStyle/>
          <a:p>
            <a:pPr algn="l">
              <a:lnSpc>
                <a:spcPts val="2254"/>
              </a:lnSpc>
            </a:pPr>
            <a:r>
              <a:rPr lang="en-US" sz="2300" b="true">
                <a:solidFill>
                  <a:srgbClr val="1B1B1B"/>
                </a:solidFill>
                <a:latin typeface="Poppins Bold"/>
                <a:ea typeface="Poppins Bold"/>
                <a:cs typeface="Poppins Bold"/>
                <a:sym typeface="Poppins Bold"/>
              </a:rPr>
              <a:t>Rizki</a:t>
            </a:r>
          </a:p>
          <a:p>
            <a:pPr algn="l">
              <a:lnSpc>
                <a:spcPts val="2254"/>
              </a:lnSpc>
            </a:pPr>
            <a:r>
              <a:rPr lang="en-US" sz="2300">
                <a:solidFill>
                  <a:srgbClr val="1B1B1B"/>
                </a:solidFill>
                <a:latin typeface="Poppins"/>
                <a:ea typeface="Poppins"/>
                <a:cs typeface="Poppins"/>
                <a:sym typeface="Poppins"/>
              </a:rPr>
              <a:t>Awning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5F5F5"/>
        </a:solidFill>
      </p:bgPr>
    </p:bg>
    <p:spTree>
      <p:nvGrpSpPr>
        <p:cNvPr id="1" name=""/>
        <p:cNvGrpSpPr/>
        <p:nvPr/>
      </p:nvGrpSpPr>
      <p:grpSpPr>
        <a:xfrm>
          <a:off x="0" y="0"/>
          <a:ext cx="0" cy="0"/>
          <a:chOff x="0" y="0"/>
          <a:chExt cx="0" cy="0"/>
        </a:xfrm>
      </p:grpSpPr>
      <p:grpSp>
        <p:nvGrpSpPr>
          <p:cNvPr name="Group 2" id="2"/>
          <p:cNvGrpSpPr/>
          <p:nvPr/>
        </p:nvGrpSpPr>
        <p:grpSpPr>
          <a:xfrm rot="0">
            <a:off x="7942022" y="2194176"/>
            <a:ext cx="3037716" cy="639573"/>
            <a:chOff x="0" y="0"/>
            <a:chExt cx="800057" cy="168447"/>
          </a:xfrm>
        </p:grpSpPr>
        <p:sp>
          <p:nvSpPr>
            <p:cNvPr name="Freeform 3" id="3"/>
            <p:cNvSpPr/>
            <p:nvPr/>
          </p:nvSpPr>
          <p:spPr>
            <a:xfrm flipH="false" flipV="false" rot="0">
              <a:off x="0" y="0"/>
              <a:ext cx="800057" cy="168447"/>
            </a:xfrm>
            <a:custGeom>
              <a:avLst/>
              <a:gdLst/>
              <a:ahLst/>
              <a:cxnLst/>
              <a:rect r="r" b="b" t="t" l="l"/>
              <a:pathLst>
                <a:path h="168447" w="800057">
                  <a:moveTo>
                    <a:pt x="63715" y="0"/>
                  </a:moveTo>
                  <a:lnTo>
                    <a:pt x="736342" y="0"/>
                  </a:lnTo>
                  <a:cubicBezTo>
                    <a:pt x="753240" y="0"/>
                    <a:pt x="769446" y="6713"/>
                    <a:pt x="781395" y="18662"/>
                  </a:cubicBezTo>
                  <a:cubicBezTo>
                    <a:pt x="793344" y="30611"/>
                    <a:pt x="800057" y="46817"/>
                    <a:pt x="800057" y="63715"/>
                  </a:cubicBezTo>
                  <a:lnTo>
                    <a:pt x="800057" y="104732"/>
                  </a:lnTo>
                  <a:cubicBezTo>
                    <a:pt x="800057" y="121631"/>
                    <a:pt x="793344" y="137837"/>
                    <a:pt x="781395" y="149786"/>
                  </a:cubicBezTo>
                  <a:cubicBezTo>
                    <a:pt x="769446" y="161735"/>
                    <a:pt x="753240" y="168447"/>
                    <a:pt x="736342" y="168447"/>
                  </a:cubicBezTo>
                  <a:lnTo>
                    <a:pt x="63715" y="168447"/>
                  </a:lnTo>
                  <a:cubicBezTo>
                    <a:pt x="46817" y="168447"/>
                    <a:pt x="30611" y="161735"/>
                    <a:pt x="18662" y="149786"/>
                  </a:cubicBezTo>
                  <a:cubicBezTo>
                    <a:pt x="6713" y="137837"/>
                    <a:pt x="0" y="121631"/>
                    <a:pt x="0" y="104732"/>
                  </a:cubicBezTo>
                  <a:lnTo>
                    <a:pt x="0" y="63715"/>
                  </a:lnTo>
                  <a:cubicBezTo>
                    <a:pt x="0" y="46817"/>
                    <a:pt x="6713" y="30611"/>
                    <a:pt x="18662" y="18662"/>
                  </a:cubicBezTo>
                  <a:cubicBezTo>
                    <a:pt x="30611" y="6713"/>
                    <a:pt x="46817" y="0"/>
                    <a:pt x="63715" y="0"/>
                  </a:cubicBezTo>
                  <a:close/>
                </a:path>
              </a:pathLst>
            </a:custGeom>
            <a:solidFill>
              <a:srgbClr val="535353"/>
            </a:solidFill>
          </p:spPr>
        </p:sp>
        <p:sp>
          <p:nvSpPr>
            <p:cNvPr name="TextBox 4" id="4"/>
            <p:cNvSpPr txBox="true"/>
            <p:nvPr/>
          </p:nvSpPr>
          <p:spPr>
            <a:xfrm>
              <a:off x="0" y="-28575"/>
              <a:ext cx="800057" cy="197022"/>
            </a:xfrm>
            <a:prstGeom prst="rect">
              <a:avLst/>
            </a:prstGeom>
          </p:spPr>
          <p:txBody>
            <a:bodyPr anchor="ctr" rtlCol="false" tIns="50800" lIns="50800" bIns="50800" rIns="50800"/>
            <a:lstStyle/>
            <a:p>
              <a:pPr algn="ctr">
                <a:lnSpc>
                  <a:spcPts val="2520"/>
                </a:lnSpc>
              </a:pPr>
            </a:p>
          </p:txBody>
        </p:sp>
      </p:grpSp>
      <p:sp>
        <p:nvSpPr>
          <p:cNvPr name="Freeform 5" id="5"/>
          <p:cNvSpPr/>
          <p:nvPr/>
        </p:nvSpPr>
        <p:spPr>
          <a:xfrm flipH="false" flipV="false" rot="0">
            <a:off x="17391752" y="9503010"/>
            <a:ext cx="384276" cy="220085"/>
          </a:xfrm>
          <a:custGeom>
            <a:avLst/>
            <a:gdLst/>
            <a:ahLst/>
            <a:cxnLst/>
            <a:rect r="r" b="b" t="t" l="l"/>
            <a:pathLst>
              <a:path h="220085" w="384276">
                <a:moveTo>
                  <a:pt x="0" y="0"/>
                </a:moveTo>
                <a:lnTo>
                  <a:pt x="384275" y="0"/>
                </a:lnTo>
                <a:lnTo>
                  <a:pt x="384275" y="220086"/>
                </a:lnTo>
                <a:lnTo>
                  <a:pt x="0" y="2200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7942022" y="4654910"/>
            <a:ext cx="3037716" cy="639573"/>
            <a:chOff x="0" y="0"/>
            <a:chExt cx="800057" cy="168447"/>
          </a:xfrm>
        </p:grpSpPr>
        <p:sp>
          <p:nvSpPr>
            <p:cNvPr name="Freeform 7" id="7"/>
            <p:cNvSpPr/>
            <p:nvPr/>
          </p:nvSpPr>
          <p:spPr>
            <a:xfrm flipH="false" flipV="false" rot="0">
              <a:off x="0" y="0"/>
              <a:ext cx="800057" cy="168447"/>
            </a:xfrm>
            <a:custGeom>
              <a:avLst/>
              <a:gdLst/>
              <a:ahLst/>
              <a:cxnLst/>
              <a:rect r="r" b="b" t="t" l="l"/>
              <a:pathLst>
                <a:path h="168447" w="800057">
                  <a:moveTo>
                    <a:pt x="63715" y="0"/>
                  </a:moveTo>
                  <a:lnTo>
                    <a:pt x="736342" y="0"/>
                  </a:lnTo>
                  <a:cubicBezTo>
                    <a:pt x="753240" y="0"/>
                    <a:pt x="769446" y="6713"/>
                    <a:pt x="781395" y="18662"/>
                  </a:cubicBezTo>
                  <a:cubicBezTo>
                    <a:pt x="793344" y="30611"/>
                    <a:pt x="800057" y="46817"/>
                    <a:pt x="800057" y="63715"/>
                  </a:cubicBezTo>
                  <a:lnTo>
                    <a:pt x="800057" y="104732"/>
                  </a:lnTo>
                  <a:cubicBezTo>
                    <a:pt x="800057" y="121631"/>
                    <a:pt x="793344" y="137837"/>
                    <a:pt x="781395" y="149786"/>
                  </a:cubicBezTo>
                  <a:cubicBezTo>
                    <a:pt x="769446" y="161735"/>
                    <a:pt x="753240" y="168447"/>
                    <a:pt x="736342" y="168447"/>
                  </a:cubicBezTo>
                  <a:lnTo>
                    <a:pt x="63715" y="168447"/>
                  </a:lnTo>
                  <a:cubicBezTo>
                    <a:pt x="46817" y="168447"/>
                    <a:pt x="30611" y="161735"/>
                    <a:pt x="18662" y="149786"/>
                  </a:cubicBezTo>
                  <a:cubicBezTo>
                    <a:pt x="6713" y="137837"/>
                    <a:pt x="0" y="121631"/>
                    <a:pt x="0" y="104732"/>
                  </a:cubicBezTo>
                  <a:lnTo>
                    <a:pt x="0" y="63715"/>
                  </a:lnTo>
                  <a:cubicBezTo>
                    <a:pt x="0" y="46817"/>
                    <a:pt x="6713" y="30611"/>
                    <a:pt x="18662" y="18662"/>
                  </a:cubicBezTo>
                  <a:cubicBezTo>
                    <a:pt x="30611" y="6713"/>
                    <a:pt x="46817" y="0"/>
                    <a:pt x="63715" y="0"/>
                  </a:cubicBezTo>
                  <a:close/>
                </a:path>
              </a:pathLst>
            </a:custGeom>
            <a:solidFill>
              <a:srgbClr val="7B7B7B"/>
            </a:solidFill>
          </p:spPr>
        </p:sp>
        <p:sp>
          <p:nvSpPr>
            <p:cNvPr name="TextBox 8" id="8"/>
            <p:cNvSpPr txBox="true"/>
            <p:nvPr/>
          </p:nvSpPr>
          <p:spPr>
            <a:xfrm>
              <a:off x="0" y="-28575"/>
              <a:ext cx="800057" cy="197022"/>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0">
            <a:off x="1558269" y="1849670"/>
            <a:ext cx="5422664" cy="7763383"/>
            <a:chOff x="0" y="0"/>
            <a:chExt cx="10591800" cy="15163800"/>
          </a:xfrm>
        </p:grpSpPr>
        <p:sp>
          <p:nvSpPr>
            <p:cNvPr name="Freeform 10" id="10"/>
            <p:cNvSpPr/>
            <p:nvPr/>
          </p:nvSpPr>
          <p:spPr>
            <a:xfrm flipH="false" flipV="false" rot="0">
              <a:off x="0" y="0"/>
              <a:ext cx="10591800" cy="15163800"/>
            </a:xfrm>
            <a:custGeom>
              <a:avLst/>
              <a:gdLst/>
              <a:ahLst/>
              <a:cxnLst/>
              <a:rect r="r" b="b" t="t" l="l"/>
              <a:pathLst>
                <a:path h="15163800" w="10591800">
                  <a:moveTo>
                    <a:pt x="10591800" y="254000"/>
                  </a:moveTo>
                  <a:lnTo>
                    <a:pt x="10591800" y="14909800"/>
                  </a:lnTo>
                  <a:cubicBezTo>
                    <a:pt x="10591800" y="15050136"/>
                    <a:pt x="10478135" y="15163800"/>
                    <a:pt x="10337800" y="15163800"/>
                  </a:cubicBezTo>
                  <a:lnTo>
                    <a:pt x="254000" y="15163800"/>
                  </a:lnTo>
                  <a:cubicBezTo>
                    <a:pt x="113665" y="15163800"/>
                    <a:pt x="0" y="15050136"/>
                    <a:pt x="0" y="14909800"/>
                  </a:cubicBezTo>
                  <a:lnTo>
                    <a:pt x="0" y="254000"/>
                  </a:lnTo>
                  <a:cubicBezTo>
                    <a:pt x="0" y="113665"/>
                    <a:pt x="113665" y="0"/>
                    <a:pt x="254000" y="0"/>
                  </a:cubicBezTo>
                  <a:lnTo>
                    <a:pt x="10337800" y="0"/>
                  </a:lnTo>
                  <a:cubicBezTo>
                    <a:pt x="10478135" y="0"/>
                    <a:pt x="10591800" y="113665"/>
                    <a:pt x="10591800" y="254000"/>
                  </a:cubicBezTo>
                  <a:close/>
                </a:path>
              </a:pathLst>
            </a:custGeom>
            <a:blipFill>
              <a:blip r:embed="rId4"/>
              <a:stretch>
                <a:fillRect l="-77412" t="0" r="-77412" b="0"/>
              </a:stretch>
            </a:blipFill>
          </p:spPr>
        </p:sp>
      </p:grpSp>
      <p:sp>
        <p:nvSpPr>
          <p:cNvPr name="AutoShape 11" id="11"/>
          <p:cNvSpPr/>
          <p:nvPr/>
        </p:nvSpPr>
        <p:spPr>
          <a:xfrm>
            <a:off x="0" y="9613053"/>
            <a:ext cx="16742573" cy="0"/>
          </a:xfrm>
          <a:prstGeom prst="line">
            <a:avLst/>
          </a:prstGeom>
          <a:ln cap="flat" w="9525">
            <a:solidFill>
              <a:srgbClr val="3A3A3A"/>
            </a:solidFill>
            <a:prstDash val="solid"/>
            <a:headEnd type="none" len="sm" w="sm"/>
            <a:tailEnd type="none" len="sm" w="sm"/>
          </a:ln>
        </p:spPr>
      </p:sp>
      <p:sp>
        <p:nvSpPr>
          <p:cNvPr name="TextBox 12" id="12"/>
          <p:cNvSpPr txBox="true"/>
          <p:nvPr/>
        </p:nvSpPr>
        <p:spPr>
          <a:xfrm rot="0">
            <a:off x="16742573" y="9410509"/>
            <a:ext cx="611237" cy="347938"/>
          </a:xfrm>
          <a:prstGeom prst="rect">
            <a:avLst/>
          </a:prstGeom>
        </p:spPr>
        <p:txBody>
          <a:bodyPr anchor="t" rtlCol="false" tIns="0" lIns="0" bIns="0" rIns="0">
            <a:spAutoFit/>
          </a:bodyPr>
          <a:lstStyle/>
          <a:p>
            <a:pPr algn="ctr">
              <a:lnSpc>
                <a:spcPts val="2728"/>
              </a:lnSpc>
              <a:spcBef>
                <a:spcPct val="0"/>
              </a:spcBef>
            </a:pPr>
            <a:r>
              <a:rPr lang="en-US" b="true" sz="1948">
                <a:solidFill>
                  <a:srgbClr val="535353"/>
                </a:solidFill>
                <a:latin typeface="Poppins Heavy"/>
                <a:ea typeface="Poppins Heavy"/>
                <a:cs typeface="Poppins Heavy"/>
                <a:sym typeface="Poppins Heavy"/>
              </a:rPr>
              <a:t>03   </a:t>
            </a:r>
            <a:r>
              <a:rPr lang="en-US" sz="1948">
                <a:solidFill>
                  <a:srgbClr val="535353"/>
                </a:solidFill>
                <a:latin typeface="Poppins"/>
                <a:ea typeface="Poppins"/>
                <a:cs typeface="Poppins"/>
                <a:sym typeface="Poppins"/>
              </a:rPr>
              <a:t>|</a:t>
            </a:r>
          </a:p>
        </p:txBody>
      </p:sp>
      <p:sp>
        <p:nvSpPr>
          <p:cNvPr name="TextBox 13" id="13"/>
          <p:cNvSpPr txBox="true"/>
          <p:nvPr/>
        </p:nvSpPr>
        <p:spPr>
          <a:xfrm rot="0">
            <a:off x="8177308" y="2213925"/>
            <a:ext cx="2567145" cy="523876"/>
          </a:xfrm>
          <a:prstGeom prst="rect">
            <a:avLst/>
          </a:prstGeom>
        </p:spPr>
        <p:txBody>
          <a:bodyPr anchor="t" rtlCol="false" tIns="0" lIns="0" bIns="0" rIns="0">
            <a:spAutoFit/>
          </a:bodyPr>
          <a:lstStyle/>
          <a:p>
            <a:pPr algn="ctr">
              <a:lnSpc>
                <a:spcPts val="4199"/>
              </a:lnSpc>
              <a:spcBef>
                <a:spcPct val="0"/>
              </a:spcBef>
            </a:pPr>
            <a:r>
              <a:rPr lang="en-US" b="true" sz="2999">
                <a:solidFill>
                  <a:srgbClr val="FFFFFF"/>
                </a:solidFill>
                <a:latin typeface="Poppins Bold"/>
                <a:ea typeface="Poppins Bold"/>
                <a:cs typeface="Poppins Bold"/>
                <a:sym typeface="Poppins Bold"/>
              </a:rPr>
              <a:t>VISI</a:t>
            </a:r>
          </a:p>
        </p:txBody>
      </p:sp>
      <p:sp>
        <p:nvSpPr>
          <p:cNvPr name="TextBox 14" id="14"/>
          <p:cNvSpPr txBox="true"/>
          <p:nvPr/>
        </p:nvSpPr>
        <p:spPr>
          <a:xfrm rot="0">
            <a:off x="7942022" y="3090905"/>
            <a:ext cx="9834005" cy="1240155"/>
          </a:xfrm>
          <a:prstGeom prst="rect">
            <a:avLst/>
          </a:prstGeom>
        </p:spPr>
        <p:txBody>
          <a:bodyPr anchor="t" rtlCol="false" tIns="0" lIns="0" bIns="0" rIns="0">
            <a:spAutoFit/>
          </a:bodyPr>
          <a:lstStyle/>
          <a:p>
            <a:pPr algn="l">
              <a:lnSpc>
                <a:spcPts val="3300"/>
              </a:lnSpc>
            </a:pPr>
            <a:r>
              <a:rPr lang="en-US" sz="2200">
                <a:solidFill>
                  <a:srgbClr val="363336"/>
                </a:solidFill>
                <a:latin typeface="Nunito"/>
                <a:ea typeface="Nunito"/>
                <a:cs typeface="Nunito"/>
                <a:sym typeface="Nunito"/>
              </a:rPr>
              <a:t>Menjadi pemimpin industri kanopi dan awning di Indonesia dengan reputasi terpercaya, ramah lingkungan, serta berorientasi pada kepuasan pelanggan, melalui inovasi dan kemitraan jangka panjang.</a:t>
            </a:r>
          </a:p>
        </p:txBody>
      </p:sp>
      <p:sp>
        <p:nvSpPr>
          <p:cNvPr name="TextBox 15" id="15"/>
          <p:cNvSpPr txBox="true"/>
          <p:nvPr/>
        </p:nvSpPr>
        <p:spPr>
          <a:xfrm rot="0">
            <a:off x="950170" y="614566"/>
            <a:ext cx="8193830" cy="984250"/>
          </a:xfrm>
          <a:prstGeom prst="rect">
            <a:avLst/>
          </a:prstGeom>
        </p:spPr>
        <p:txBody>
          <a:bodyPr anchor="t" rtlCol="false" tIns="0" lIns="0" bIns="0" rIns="0">
            <a:spAutoFit/>
          </a:bodyPr>
          <a:lstStyle/>
          <a:p>
            <a:pPr algn="l">
              <a:lnSpc>
                <a:spcPts val="7699"/>
              </a:lnSpc>
              <a:spcBef>
                <a:spcPct val="0"/>
              </a:spcBef>
            </a:pPr>
            <a:r>
              <a:rPr lang="en-US" b="true" sz="5499">
                <a:solidFill>
                  <a:srgbClr val="363336"/>
                </a:solidFill>
                <a:latin typeface="Poppins Heavy"/>
                <a:ea typeface="Poppins Heavy"/>
                <a:cs typeface="Poppins Heavy"/>
                <a:sym typeface="Poppins Heavy"/>
              </a:rPr>
              <a:t>Visi Dan Misi Kami</a:t>
            </a:r>
          </a:p>
        </p:txBody>
      </p:sp>
      <p:sp>
        <p:nvSpPr>
          <p:cNvPr name="TextBox 16" id="16"/>
          <p:cNvSpPr txBox="true"/>
          <p:nvPr/>
        </p:nvSpPr>
        <p:spPr>
          <a:xfrm rot="0">
            <a:off x="8177308" y="4674659"/>
            <a:ext cx="2567145" cy="523876"/>
          </a:xfrm>
          <a:prstGeom prst="rect">
            <a:avLst/>
          </a:prstGeom>
        </p:spPr>
        <p:txBody>
          <a:bodyPr anchor="t" rtlCol="false" tIns="0" lIns="0" bIns="0" rIns="0">
            <a:spAutoFit/>
          </a:bodyPr>
          <a:lstStyle/>
          <a:p>
            <a:pPr algn="ctr">
              <a:lnSpc>
                <a:spcPts val="4199"/>
              </a:lnSpc>
              <a:spcBef>
                <a:spcPct val="0"/>
              </a:spcBef>
            </a:pPr>
            <a:r>
              <a:rPr lang="en-US" b="true" sz="2999">
                <a:solidFill>
                  <a:srgbClr val="FFFFFF"/>
                </a:solidFill>
                <a:latin typeface="Poppins Bold"/>
                <a:ea typeface="Poppins Bold"/>
                <a:cs typeface="Poppins Bold"/>
                <a:sym typeface="Poppins Bold"/>
              </a:rPr>
              <a:t>MISI</a:t>
            </a:r>
          </a:p>
        </p:txBody>
      </p:sp>
      <p:sp>
        <p:nvSpPr>
          <p:cNvPr name="TextBox 17" id="17"/>
          <p:cNvSpPr txBox="true"/>
          <p:nvPr/>
        </p:nvSpPr>
        <p:spPr>
          <a:xfrm rot="0">
            <a:off x="7942022" y="5551658"/>
            <a:ext cx="9449729" cy="3335655"/>
          </a:xfrm>
          <a:prstGeom prst="rect">
            <a:avLst/>
          </a:prstGeom>
        </p:spPr>
        <p:txBody>
          <a:bodyPr anchor="t" rtlCol="false" tIns="0" lIns="0" bIns="0" rIns="0">
            <a:spAutoFit/>
          </a:bodyPr>
          <a:lstStyle/>
          <a:p>
            <a:pPr algn="l" marL="474981" indent="-237491" lvl="1">
              <a:lnSpc>
                <a:spcPts val="3300"/>
              </a:lnSpc>
              <a:buAutoNum type="arabicPeriod" startAt="1"/>
            </a:pPr>
            <a:r>
              <a:rPr lang="en-US" sz="2200">
                <a:solidFill>
                  <a:srgbClr val="363336"/>
                </a:solidFill>
                <a:latin typeface="Nunito"/>
                <a:ea typeface="Nunito"/>
                <a:cs typeface="Nunito"/>
                <a:sym typeface="Nunito"/>
              </a:rPr>
              <a:t>Kami berkomitmen untuk memberikan solusi terbaik di bidang kanopi dan awning dengan kualitas dan pelayanan yang unggul, melalui:</a:t>
            </a:r>
          </a:p>
          <a:p>
            <a:pPr algn="l" marL="474981" indent="-237491" lvl="1">
              <a:lnSpc>
                <a:spcPts val="3300"/>
              </a:lnSpc>
              <a:buAutoNum type="arabicPeriod" startAt="1"/>
            </a:pPr>
            <a:r>
              <a:rPr lang="en-US" sz="2200">
                <a:solidFill>
                  <a:srgbClr val="363336"/>
                </a:solidFill>
                <a:latin typeface="Nunito"/>
                <a:ea typeface="Nunito"/>
                <a:cs typeface="Nunito"/>
                <a:sym typeface="Nunito"/>
              </a:rPr>
              <a:t>Menyediakan produk inovatif dan berkualitas tinggi dengan efisiensi, profesionalisme, dan dedikasi.</a:t>
            </a:r>
          </a:p>
          <a:p>
            <a:pPr algn="l" marL="474981" indent="-237491" lvl="1">
              <a:lnSpc>
                <a:spcPts val="3300"/>
              </a:lnSpc>
              <a:buAutoNum type="arabicPeriod" startAt="1"/>
            </a:pPr>
            <a:r>
              <a:rPr lang="en-US" sz="2200">
                <a:solidFill>
                  <a:srgbClr val="363336"/>
                </a:solidFill>
                <a:latin typeface="Nunito"/>
                <a:ea typeface="Nunito"/>
                <a:cs typeface="Nunito"/>
                <a:sym typeface="Nunito"/>
              </a:rPr>
              <a:t>Meningkatkan estetika dan fungsi setiap ruang melalui desain kreatif dan material terbaik.</a:t>
            </a:r>
          </a:p>
          <a:p>
            <a:pPr algn="l" marL="474981" indent="-237491" lvl="1">
              <a:lnSpc>
                <a:spcPts val="3300"/>
              </a:lnSpc>
              <a:buAutoNum type="arabicPeriod" startAt="1"/>
            </a:pPr>
            <a:r>
              <a:rPr lang="en-US" sz="2200">
                <a:solidFill>
                  <a:srgbClr val="363336"/>
                </a:solidFill>
                <a:latin typeface="Nunito"/>
                <a:ea typeface="Nunito"/>
                <a:cs typeface="Nunito"/>
                <a:sym typeface="Nunito"/>
              </a:rPr>
              <a:t>Memberikan layanan yang mengutamakan kepuasan pelanggan dan membangun hubungan jangka panjang yang saling menguntungkan.</a:t>
            </a:r>
          </a:p>
        </p:txBody>
      </p:sp>
      <p:sp>
        <p:nvSpPr>
          <p:cNvPr name="Freeform 18" id="18"/>
          <p:cNvSpPr/>
          <p:nvPr/>
        </p:nvSpPr>
        <p:spPr>
          <a:xfrm flipH="false" flipV="false" rot="0">
            <a:off x="14046192" y="541799"/>
            <a:ext cx="1393826" cy="1393826"/>
          </a:xfrm>
          <a:custGeom>
            <a:avLst/>
            <a:gdLst/>
            <a:ahLst/>
            <a:cxnLst/>
            <a:rect r="r" b="b" t="t" l="l"/>
            <a:pathLst>
              <a:path h="1393826" w="1393826">
                <a:moveTo>
                  <a:pt x="0" y="0"/>
                </a:moveTo>
                <a:lnTo>
                  <a:pt x="1393826" y="0"/>
                </a:lnTo>
                <a:lnTo>
                  <a:pt x="1393826" y="1393826"/>
                </a:lnTo>
                <a:lnTo>
                  <a:pt x="0" y="1393826"/>
                </a:lnTo>
                <a:lnTo>
                  <a:pt x="0" y="0"/>
                </a:lnTo>
                <a:close/>
              </a:path>
            </a:pathLst>
          </a:custGeom>
          <a:blipFill>
            <a:blip r:embed="rId5"/>
            <a:stretch>
              <a:fillRect l="0" t="0" r="0" b="0"/>
            </a:stretch>
          </a:blipFill>
        </p:spPr>
      </p:sp>
      <p:sp>
        <p:nvSpPr>
          <p:cNvPr name="TextBox 19" id="19"/>
          <p:cNvSpPr txBox="true"/>
          <p:nvPr/>
        </p:nvSpPr>
        <p:spPr>
          <a:xfrm rot="0">
            <a:off x="15516218" y="901778"/>
            <a:ext cx="1743082" cy="597662"/>
          </a:xfrm>
          <a:prstGeom prst="rect">
            <a:avLst/>
          </a:prstGeom>
        </p:spPr>
        <p:txBody>
          <a:bodyPr anchor="t" rtlCol="false" tIns="0" lIns="0" bIns="0" rIns="0">
            <a:spAutoFit/>
          </a:bodyPr>
          <a:lstStyle/>
          <a:p>
            <a:pPr algn="l">
              <a:lnSpc>
                <a:spcPts val="2254"/>
              </a:lnSpc>
            </a:pPr>
            <a:r>
              <a:rPr lang="en-US" sz="2300" b="true">
                <a:solidFill>
                  <a:srgbClr val="1B1B1B"/>
                </a:solidFill>
                <a:latin typeface="Poppins Bold"/>
                <a:ea typeface="Poppins Bold"/>
                <a:cs typeface="Poppins Bold"/>
                <a:sym typeface="Poppins Bold"/>
              </a:rPr>
              <a:t>Rizki</a:t>
            </a:r>
          </a:p>
          <a:p>
            <a:pPr algn="l">
              <a:lnSpc>
                <a:spcPts val="2254"/>
              </a:lnSpc>
            </a:pPr>
            <a:r>
              <a:rPr lang="en-US" sz="2300">
                <a:solidFill>
                  <a:srgbClr val="1B1B1B"/>
                </a:solidFill>
                <a:latin typeface="Poppins"/>
                <a:ea typeface="Poppins"/>
                <a:cs typeface="Poppins"/>
                <a:sym typeface="Poppins"/>
              </a:rPr>
              <a:t>Awning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5F5F5"/>
        </a:solidFill>
      </p:bgPr>
    </p:bg>
    <p:spTree>
      <p:nvGrpSpPr>
        <p:cNvPr id="1" name=""/>
        <p:cNvGrpSpPr/>
        <p:nvPr/>
      </p:nvGrpSpPr>
      <p:grpSpPr>
        <a:xfrm>
          <a:off x="0" y="0"/>
          <a:ext cx="0" cy="0"/>
          <a:chOff x="0" y="0"/>
          <a:chExt cx="0" cy="0"/>
        </a:xfrm>
      </p:grpSpPr>
      <p:grpSp>
        <p:nvGrpSpPr>
          <p:cNvPr name="Group 2" id="2"/>
          <p:cNvGrpSpPr/>
          <p:nvPr/>
        </p:nvGrpSpPr>
        <p:grpSpPr>
          <a:xfrm rot="0">
            <a:off x="1932950" y="0"/>
            <a:ext cx="16355050" cy="10287000"/>
            <a:chOff x="0" y="0"/>
            <a:chExt cx="4307503" cy="2709333"/>
          </a:xfrm>
        </p:grpSpPr>
        <p:sp>
          <p:nvSpPr>
            <p:cNvPr name="Freeform 3" id="3"/>
            <p:cNvSpPr/>
            <p:nvPr/>
          </p:nvSpPr>
          <p:spPr>
            <a:xfrm flipH="false" flipV="false" rot="0">
              <a:off x="0" y="0"/>
              <a:ext cx="4307503" cy="2709333"/>
            </a:xfrm>
            <a:custGeom>
              <a:avLst/>
              <a:gdLst/>
              <a:ahLst/>
              <a:cxnLst/>
              <a:rect r="r" b="b" t="t" l="l"/>
              <a:pathLst>
                <a:path h="2709333" w="4307503">
                  <a:moveTo>
                    <a:pt x="0" y="0"/>
                  </a:moveTo>
                  <a:lnTo>
                    <a:pt x="4307503" y="0"/>
                  </a:lnTo>
                  <a:lnTo>
                    <a:pt x="4307503" y="2709333"/>
                  </a:lnTo>
                  <a:lnTo>
                    <a:pt x="0" y="2709333"/>
                  </a:lnTo>
                  <a:close/>
                </a:path>
              </a:pathLst>
            </a:custGeom>
            <a:solidFill>
              <a:srgbClr val="3A3A3A"/>
            </a:solidFill>
          </p:spPr>
        </p:sp>
        <p:sp>
          <p:nvSpPr>
            <p:cNvPr name="TextBox 4" id="4"/>
            <p:cNvSpPr txBox="true"/>
            <p:nvPr/>
          </p:nvSpPr>
          <p:spPr>
            <a:xfrm>
              <a:off x="0" y="-28575"/>
              <a:ext cx="4307503" cy="2737908"/>
            </a:xfrm>
            <a:prstGeom prst="rect">
              <a:avLst/>
            </a:prstGeom>
          </p:spPr>
          <p:txBody>
            <a:bodyPr anchor="ctr" rtlCol="false" tIns="50800" lIns="50800" bIns="50800" rIns="50800"/>
            <a:lstStyle/>
            <a:p>
              <a:pPr algn="ctr">
                <a:lnSpc>
                  <a:spcPts val="2520"/>
                </a:lnSpc>
              </a:pPr>
            </a:p>
          </p:txBody>
        </p:sp>
      </p:grpSp>
      <p:sp>
        <p:nvSpPr>
          <p:cNvPr name="Freeform 5" id="5"/>
          <p:cNvSpPr/>
          <p:nvPr/>
        </p:nvSpPr>
        <p:spPr>
          <a:xfrm flipH="false" flipV="false" rot="0">
            <a:off x="17391752" y="9503010"/>
            <a:ext cx="384276" cy="220085"/>
          </a:xfrm>
          <a:custGeom>
            <a:avLst/>
            <a:gdLst/>
            <a:ahLst/>
            <a:cxnLst/>
            <a:rect r="r" b="b" t="t" l="l"/>
            <a:pathLst>
              <a:path h="220085" w="384276">
                <a:moveTo>
                  <a:pt x="0" y="0"/>
                </a:moveTo>
                <a:lnTo>
                  <a:pt x="384275" y="0"/>
                </a:lnTo>
                <a:lnTo>
                  <a:pt x="384275" y="220086"/>
                </a:lnTo>
                <a:lnTo>
                  <a:pt x="0" y="2200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6" id="6"/>
          <p:cNvSpPr/>
          <p:nvPr/>
        </p:nvSpPr>
        <p:spPr>
          <a:xfrm>
            <a:off x="0" y="9613053"/>
            <a:ext cx="16742573" cy="0"/>
          </a:xfrm>
          <a:prstGeom prst="line">
            <a:avLst/>
          </a:prstGeom>
          <a:ln cap="flat" w="9525">
            <a:solidFill>
              <a:srgbClr val="F5F5F5"/>
            </a:solidFill>
            <a:prstDash val="solid"/>
            <a:headEnd type="none" len="sm" w="sm"/>
            <a:tailEnd type="none" len="sm" w="sm"/>
          </a:ln>
        </p:spPr>
      </p:sp>
      <p:grpSp>
        <p:nvGrpSpPr>
          <p:cNvPr name="Group 7" id="7"/>
          <p:cNvGrpSpPr/>
          <p:nvPr/>
        </p:nvGrpSpPr>
        <p:grpSpPr>
          <a:xfrm rot="0">
            <a:off x="3034208" y="4672117"/>
            <a:ext cx="4215702" cy="3320906"/>
            <a:chOff x="0" y="0"/>
            <a:chExt cx="1110308" cy="874642"/>
          </a:xfrm>
        </p:grpSpPr>
        <p:sp>
          <p:nvSpPr>
            <p:cNvPr name="Freeform 8" id="8"/>
            <p:cNvSpPr/>
            <p:nvPr/>
          </p:nvSpPr>
          <p:spPr>
            <a:xfrm flipH="false" flipV="false" rot="0">
              <a:off x="0" y="0"/>
              <a:ext cx="1110308" cy="874642"/>
            </a:xfrm>
            <a:custGeom>
              <a:avLst/>
              <a:gdLst/>
              <a:ahLst/>
              <a:cxnLst/>
              <a:rect r="r" b="b" t="t" l="l"/>
              <a:pathLst>
                <a:path h="874642" w="1110308">
                  <a:moveTo>
                    <a:pt x="73458" y="0"/>
                  </a:moveTo>
                  <a:lnTo>
                    <a:pt x="1036851" y="0"/>
                  </a:lnTo>
                  <a:cubicBezTo>
                    <a:pt x="1056333" y="0"/>
                    <a:pt x="1075017" y="7739"/>
                    <a:pt x="1088793" y="21515"/>
                  </a:cubicBezTo>
                  <a:cubicBezTo>
                    <a:pt x="1102569" y="35291"/>
                    <a:pt x="1110308" y="53976"/>
                    <a:pt x="1110308" y="73458"/>
                  </a:cubicBezTo>
                  <a:lnTo>
                    <a:pt x="1110308" y="801184"/>
                  </a:lnTo>
                  <a:cubicBezTo>
                    <a:pt x="1110308" y="820666"/>
                    <a:pt x="1102569" y="839351"/>
                    <a:pt x="1088793" y="853127"/>
                  </a:cubicBezTo>
                  <a:cubicBezTo>
                    <a:pt x="1075017" y="866903"/>
                    <a:pt x="1056333" y="874642"/>
                    <a:pt x="1036851" y="874642"/>
                  </a:cubicBezTo>
                  <a:lnTo>
                    <a:pt x="73458" y="874642"/>
                  </a:lnTo>
                  <a:cubicBezTo>
                    <a:pt x="53976" y="874642"/>
                    <a:pt x="35291" y="866903"/>
                    <a:pt x="21515" y="853127"/>
                  </a:cubicBezTo>
                  <a:cubicBezTo>
                    <a:pt x="7739" y="839351"/>
                    <a:pt x="0" y="820666"/>
                    <a:pt x="0" y="801184"/>
                  </a:cubicBezTo>
                  <a:lnTo>
                    <a:pt x="0" y="73458"/>
                  </a:lnTo>
                  <a:cubicBezTo>
                    <a:pt x="0" y="53976"/>
                    <a:pt x="7739" y="35291"/>
                    <a:pt x="21515" y="21515"/>
                  </a:cubicBezTo>
                  <a:cubicBezTo>
                    <a:pt x="35291" y="7739"/>
                    <a:pt x="53976" y="0"/>
                    <a:pt x="73458" y="0"/>
                  </a:cubicBezTo>
                  <a:close/>
                </a:path>
              </a:pathLst>
            </a:custGeom>
            <a:solidFill>
              <a:srgbClr val="1BB3C6"/>
            </a:solidFill>
          </p:spPr>
        </p:sp>
        <p:sp>
          <p:nvSpPr>
            <p:cNvPr name="TextBox 9" id="9"/>
            <p:cNvSpPr txBox="true"/>
            <p:nvPr/>
          </p:nvSpPr>
          <p:spPr>
            <a:xfrm>
              <a:off x="0" y="-28575"/>
              <a:ext cx="1110308" cy="903217"/>
            </a:xfrm>
            <a:prstGeom prst="rect">
              <a:avLst/>
            </a:prstGeom>
          </p:spPr>
          <p:txBody>
            <a:bodyPr anchor="ctr" rtlCol="false" tIns="50800" lIns="50800" bIns="50800" rIns="50800"/>
            <a:lstStyle/>
            <a:p>
              <a:pPr algn="ctr">
                <a:lnSpc>
                  <a:spcPts val="2520"/>
                </a:lnSpc>
              </a:pPr>
            </a:p>
          </p:txBody>
        </p:sp>
      </p:grpSp>
      <p:grpSp>
        <p:nvGrpSpPr>
          <p:cNvPr name="Group 10" id="10"/>
          <p:cNvGrpSpPr/>
          <p:nvPr/>
        </p:nvGrpSpPr>
        <p:grpSpPr>
          <a:xfrm rot="0">
            <a:off x="8103097" y="4672117"/>
            <a:ext cx="4215702" cy="3320906"/>
            <a:chOff x="0" y="0"/>
            <a:chExt cx="1110308" cy="874642"/>
          </a:xfrm>
        </p:grpSpPr>
        <p:sp>
          <p:nvSpPr>
            <p:cNvPr name="Freeform 11" id="11"/>
            <p:cNvSpPr/>
            <p:nvPr/>
          </p:nvSpPr>
          <p:spPr>
            <a:xfrm flipH="false" flipV="false" rot="0">
              <a:off x="0" y="0"/>
              <a:ext cx="1110308" cy="874642"/>
            </a:xfrm>
            <a:custGeom>
              <a:avLst/>
              <a:gdLst/>
              <a:ahLst/>
              <a:cxnLst/>
              <a:rect r="r" b="b" t="t" l="l"/>
              <a:pathLst>
                <a:path h="874642" w="1110308">
                  <a:moveTo>
                    <a:pt x="73458" y="0"/>
                  </a:moveTo>
                  <a:lnTo>
                    <a:pt x="1036851" y="0"/>
                  </a:lnTo>
                  <a:cubicBezTo>
                    <a:pt x="1056333" y="0"/>
                    <a:pt x="1075017" y="7739"/>
                    <a:pt x="1088793" y="21515"/>
                  </a:cubicBezTo>
                  <a:cubicBezTo>
                    <a:pt x="1102569" y="35291"/>
                    <a:pt x="1110308" y="53976"/>
                    <a:pt x="1110308" y="73458"/>
                  </a:cubicBezTo>
                  <a:lnTo>
                    <a:pt x="1110308" y="801184"/>
                  </a:lnTo>
                  <a:cubicBezTo>
                    <a:pt x="1110308" y="820666"/>
                    <a:pt x="1102569" y="839351"/>
                    <a:pt x="1088793" y="853127"/>
                  </a:cubicBezTo>
                  <a:cubicBezTo>
                    <a:pt x="1075017" y="866903"/>
                    <a:pt x="1056333" y="874642"/>
                    <a:pt x="1036851" y="874642"/>
                  </a:cubicBezTo>
                  <a:lnTo>
                    <a:pt x="73458" y="874642"/>
                  </a:lnTo>
                  <a:cubicBezTo>
                    <a:pt x="53976" y="874642"/>
                    <a:pt x="35291" y="866903"/>
                    <a:pt x="21515" y="853127"/>
                  </a:cubicBezTo>
                  <a:cubicBezTo>
                    <a:pt x="7739" y="839351"/>
                    <a:pt x="0" y="820666"/>
                    <a:pt x="0" y="801184"/>
                  </a:cubicBezTo>
                  <a:lnTo>
                    <a:pt x="0" y="73458"/>
                  </a:lnTo>
                  <a:cubicBezTo>
                    <a:pt x="0" y="53976"/>
                    <a:pt x="7739" y="35291"/>
                    <a:pt x="21515" y="21515"/>
                  </a:cubicBezTo>
                  <a:cubicBezTo>
                    <a:pt x="35291" y="7739"/>
                    <a:pt x="53976" y="0"/>
                    <a:pt x="73458" y="0"/>
                  </a:cubicBezTo>
                  <a:close/>
                </a:path>
              </a:pathLst>
            </a:custGeom>
            <a:solidFill>
              <a:srgbClr val="A6A6A6"/>
            </a:solidFill>
          </p:spPr>
        </p:sp>
        <p:sp>
          <p:nvSpPr>
            <p:cNvPr name="TextBox 12" id="12"/>
            <p:cNvSpPr txBox="true"/>
            <p:nvPr/>
          </p:nvSpPr>
          <p:spPr>
            <a:xfrm>
              <a:off x="0" y="-28575"/>
              <a:ext cx="1110308" cy="903217"/>
            </a:xfrm>
            <a:prstGeom prst="rect">
              <a:avLst/>
            </a:prstGeom>
          </p:spPr>
          <p:txBody>
            <a:bodyPr anchor="ctr" rtlCol="false" tIns="50800" lIns="50800" bIns="50800" rIns="50800"/>
            <a:lstStyle/>
            <a:p>
              <a:pPr algn="ctr">
                <a:lnSpc>
                  <a:spcPts val="2520"/>
                </a:lnSpc>
              </a:pPr>
            </a:p>
          </p:txBody>
        </p:sp>
      </p:grpSp>
      <p:grpSp>
        <p:nvGrpSpPr>
          <p:cNvPr name="Group 13" id="13"/>
          <p:cNvGrpSpPr/>
          <p:nvPr/>
        </p:nvGrpSpPr>
        <p:grpSpPr>
          <a:xfrm rot="0">
            <a:off x="13176049" y="4672117"/>
            <a:ext cx="4215702" cy="3320906"/>
            <a:chOff x="0" y="0"/>
            <a:chExt cx="1110308" cy="874642"/>
          </a:xfrm>
        </p:grpSpPr>
        <p:sp>
          <p:nvSpPr>
            <p:cNvPr name="Freeform 14" id="14"/>
            <p:cNvSpPr/>
            <p:nvPr/>
          </p:nvSpPr>
          <p:spPr>
            <a:xfrm flipH="false" flipV="false" rot="0">
              <a:off x="0" y="0"/>
              <a:ext cx="1110308" cy="874642"/>
            </a:xfrm>
            <a:custGeom>
              <a:avLst/>
              <a:gdLst/>
              <a:ahLst/>
              <a:cxnLst/>
              <a:rect r="r" b="b" t="t" l="l"/>
              <a:pathLst>
                <a:path h="874642" w="1110308">
                  <a:moveTo>
                    <a:pt x="73458" y="0"/>
                  </a:moveTo>
                  <a:lnTo>
                    <a:pt x="1036851" y="0"/>
                  </a:lnTo>
                  <a:cubicBezTo>
                    <a:pt x="1056333" y="0"/>
                    <a:pt x="1075017" y="7739"/>
                    <a:pt x="1088793" y="21515"/>
                  </a:cubicBezTo>
                  <a:cubicBezTo>
                    <a:pt x="1102569" y="35291"/>
                    <a:pt x="1110308" y="53976"/>
                    <a:pt x="1110308" y="73458"/>
                  </a:cubicBezTo>
                  <a:lnTo>
                    <a:pt x="1110308" y="801184"/>
                  </a:lnTo>
                  <a:cubicBezTo>
                    <a:pt x="1110308" y="820666"/>
                    <a:pt x="1102569" y="839351"/>
                    <a:pt x="1088793" y="853127"/>
                  </a:cubicBezTo>
                  <a:cubicBezTo>
                    <a:pt x="1075017" y="866903"/>
                    <a:pt x="1056333" y="874642"/>
                    <a:pt x="1036851" y="874642"/>
                  </a:cubicBezTo>
                  <a:lnTo>
                    <a:pt x="73458" y="874642"/>
                  </a:lnTo>
                  <a:cubicBezTo>
                    <a:pt x="53976" y="874642"/>
                    <a:pt x="35291" y="866903"/>
                    <a:pt x="21515" y="853127"/>
                  </a:cubicBezTo>
                  <a:cubicBezTo>
                    <a:pt x="7739" y="839351"/>
                    <a:pt x="0" y="820666"/>
                    <a:pt x="0" y="801184"/>
                  </a:cubicBezTo>
                  <a:lnTo>
                    <a:pt x="0" y="73458"/>
                  </a:lnTo>
                  <a:cubicBezTo>
                    <a:pt x="0" y="53976"/>
                    <a:pt x="7739" y="35291"/>
                    <a:pt x="21515" y="21515"/>
                  </a:cubicBezTo>
                  <a:cubicBezTo>
                    <a:pt x="35291" y="7739"/>
                    <a:pt x="53976" y="0"/>
                    <a:pt x="73458" y="0"/>
                  </a:cubicBezTo>
                  <a:close/>
                </a:path>
              </a:pathLst>
            </a:custGeom>
            <a:solidFill>
              <a:srgbClr val="D9D9D9"/>
            </a:solidFill>
          </p:spPr>
        </p:sp>
        <p:sp>
          <p:nvSpPr>
            <p:cNvPr name="TextBox 15" id="15"/>
            <p:cNvSpPr txBox="true"/>
            <p:nvPr/>
          </p:nvSpPr>
          <p:spPr>
            <a:xfrm>
              <a:off x="0" y="-28575"/>
              <a:ext cx="1110308" cy="903217"/>
            </a:xfrm>
            <a:prstGeom prst="rect">
              <a:avLst/>
            </a:prstGeom>
          </p:spPr>
          <p:txBody>
            <a:bodyPr anchor="ctr" rtlCol="false" tIns="50800" lIns="50800" bIns="50800" rIns="50800"/>
            <a:lstStyle/>
            <a:p>
              <a:pPr algn="ctr">
                <a:lnSpc>
                  <a:spcPts val="2520"/>
                </a:lnSpc>
              </a:pPr>
            </a:p>
          </p:txBody>
        </p:sp>
      </p:grpSp>
      <p:grpSp>
        <p:nvGrpSpPr>
          <p:cNvPr name="Group 16" id="16"/>
          <p:cNvGrpSpPr/>
          <p:nvPr/>
        </p:nvGrpSpPr>
        <p:grpSpPr>
          <a:xfrm rot="0">
            <a:off x="4743091" y="4273148"/>
            <a:ext cx="797937" cy="797937"/>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F5F5"/>
            </a:solidFill>
          </p:spPr>
        </p:sp>
        <p:sp>
          <p:nvSpPr>
            <p:cNvPr name="TextBox 18" id="18"/>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sp>
        <p:nvSpPr>
          <p:cNvPr name="TextBox 19" id="19"/>
          <p:cNvSpPr txBox="true"/>
          <p:nvPr/>
        </p:nvSpPr>
        <p:spPr>
          <a:xfrm rot="0">
            <a:off x="16742573" y="9410509"/>
            <a:ext cx="611237" cy="347938"/>
          </a:xfrm>
          <a:prstGeom prst="rect">
            <a:avLst/>
          </a:prstGeom>
        </p:spPr>
        <p:txBody>
          <a:bodyPr anchor="t" rtlCol="false" tIns="0" lIns="0" bIns="0" rIns="0">
            <a:spAutoFit/>
          </a:bodyPr>
          <a:lstStyle/>
          <a:p>
            <a:pPr algn="ctr">
              <a:lnSpc>
                <a:spcPts val="2728"/>
              </a:lnSpc>
              <a:spcBef>
                <a:spcPct val="0"/>
              </a:spcBef>
            </a:pPr>
            <a:r>
              <a:rPr lang="en-US" b="true" sz="1948">
                <a:solidFill>
                  <a:srgbClr val="F5F5F5"/>
                </a:solidFill>
                <a:latin typeface="Poppins Heavy"/>
                <a:ea typeface="Poppins Heavy"/>
                <a:cs typeface="Poppins Heavy"/>
                <a:sym typeface="Poppins Heavy"/>
              </a:rPr>
              <a:t>04   </a:t>
            </a:r>
            <a:r>
              <a:rPr lang="en-US" sz="1948">
                <a:solidFill>
                  <a:srgbClr val="F5F5F5"/>
                </a:solidFill>
                <a:latin typeface="Poppins"/>
                <a:ea typeface="Poppins"/>
                <a:cs typeface="Poppins"/>
                <a:sym typeface="Poppins"/>
              </a:rPr>
              <a:t>|</a:t>
            </a:r>
          </a:p>
        </p:txBody>
      </p:sp>
      <p:sp>
        <p:nvSpPr>
          <p:cNvPr name="TextBox 20" id="20"/>
          <p:cNvSpPr txBox="true"/>
          <p:nvPr/>
        </p:nvSpPr>
        <p:spPr>
          <a:xfrm rot="-5400000">
            <a:off x="-1369522" y="5424882"/>
            <a:ext cx="4863956" cy="409153"/>
          </a:xfrm>
          <a:prstGeom prst="rect">
            <a:avLst/>
          </a:prstGeom>
        </p:spPr>
        <p:txBody>
          <a:bodyPr anchor="t" rtlCol="false" tIns="0" lIns="0" bIns="0" rIns="0">
            <a:spAutoFit/>
          </a:bodyPr>
          <a:lstStyle/>
          <a:p>
            <a:pPr algn="l">
              <a:lnSpc>
                <a:spcPts val="2924"/>
              </a:lnSpc>
            </a:pPr>
            <a:r>
              <a:rPr lang="en-US" sz="2984" b="true">
                <a:solidFill>
                  <a:srgbClr val="1B1B1B"/>
                </a:solidFill>
                <a:latin typeface="Poppins Bold"/>
                <a:ea typeface="Poppins Bold"/>
                <a:cs typeface="Poppins Bold"/>
                <a:sym typeface="Poppins Bold"/>
              </a:rPr>
              <a:t>Rizki Awning </a:t>
            </a:r>
            <a:r>
              <a:rPr lang="en-US" sz="2984">
                <a:solidFill>
                  <a:srgbClr val="1B1B1B"/>
                </a:solidFill>
                <a:latin typeface="Poppins"/>
                <a:ea typeface="Poppins"/>
                <a:cs typeface="Poppins"/>
                <a:sym typeface="Poppins"/>
              </a:rPr>
              <a:t>Company.</a:t>
            </a:r>
          </a:p>
        </p:txBody>
      </p:sp>
      <p:sp>
        <p:nvSpPr>
          <p:cNvPr name="TextBox 21" id="21"/>
          <p:cNvSpPr txBox="true"/>
          <p:nvPr/>
        </p:nvSpPr>
        <p:spPr>
          <a:xfrm rot="0">
            <a:off x="5936935" y="1496029"/>
            <a:ext cx="8548027" cy="1701451"/>
          </a:xfrm>
          <a:prstGeom prst="rect">
            <a:avLst/>
          </a:prstGeom>
        </p:spPr>
        <p:txBody>
          <a:bodyPr anchor="t" rtlCol="false" tIns="0" lIns="0" bIns="0" rIns="0">
            <a:spAutoFit/>
          </a:bodyPr>
          <a:lstStyle/>
          <a:p>
            <a:pPr algn="ctr">
              <a:lnSpc>
                <a:spcPts val="13121"/>
              </a:lnSpc>
              <a:spcBef>
                <a:spcPct val="0"/>
              </a:spcBef>
            </a:pPr>
            <a:r>
              <a:rPr lang="en-US" b="true" sz="9372">
                <a:solidFill>
                  <a:srgbClr val="FFFFFF"/>
                </a:solidFill>
                <a:latin typeface="Poppins Ultra-Bold"/>
                <a:ea typeface="Poppins Ultra-Bold"/>
                <a:cs typeface="Poppins Ultra-Bold"/>
                <a:sym typeface="Poppins Ultra-Bold"/>
              </a:rPr>
              <a:t>Tujuan Kami</a:t>
            </a:r>
          </a:p>
        </p:txBody>
      </p:sp>
      <p:grpSp>
        <p:nvGrpSpPr>
          <p:cNvPr name="Group 22" id="22"/>
          <p:cNvGrpSpPr/>
          <p:nvPr/>
        </p:nvGrpSpPr>
        <p:grpSpPr>
          <a:xfrm rot="0">
            <a:off x="9814012" y="4273148"/>
            <a:ext cx="797937" cy="797937"/>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BB3C6"/>
            </a:solidFill>
          </p:spPr>
        </p:sp>
        <p:sp>
          <p:nvSpPr>
            <p:cNvPr name="TextBox 24" id="24"/>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25" id="25"/>
          <p:cNvGrpSpPr/>
          <p:nvPr/>
        </p:nvGrpSpPr>
        <p:grpSpPr>
          <a:xfrm rot="0">
            <a:off x="14884932" y="4273148"/>
            <a:ext cx="797937" cy="797937"/>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B7B7B"/>
            </a:solidFill>
          </p:spPr>
        </p:sp>
        <p:sp>
          <p:nvSpPr>
            <p:cNvPr name="TextBox 27" id="27"/>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sp>
        <p:nvSpPr>
          <p:cNvPr name="TextBox 28" id="28"/>
          <p:cNvSpPr txBox="true"/>
          <p:nvPr/>
        </p:nvSpPr>
        <p:spPr>
          <a:xfrm rot="0">
            <a:off x="4875994" y="4400654"/>
            <a:ext cx="532131" cy="495300"/>
          </a:xfrm>
          <a:prstGeom prst="rect">
            <a:avLst/>
          </a:prstGeom>
        </p:spPr>
        <p:txBody>
          <a:bodyPr anchor="t" rtlCol="false" tIns="0" lIns="0" bIns="0" rIns="0">
            <a:spAutoFit/>
          </a:bodyPr>
          <a:lstStyle/>
          <a:p>
            <a:pPr algn="ctr">
              <a:lnSpc>
                <a:spcPts val="4199"/>
              </a:lnSpc>
              <a:spcBef>
                <a:spcPct val="0"/>
              </a:spcBef>
            </a:pPr>
            <a:r>
              <a:rPr lang="en-US" b="true" sz="2999">
                <a:solidFill>
                  <a:srgbClr val="363336"/>
                </a:solidFill>
                <a:latin typeface="Nunito Bold"/>
                <a:ea typeface="Nunito Bold"/>
                <a:cs typeface="Nunito Bold"/>
                <a:sym typeface="Nunito Bold"/>
              </a:rPr>
              <a:t>1</a:t>
            </a:r>
          </a:p>
        </p:txBody>
      </p:sp>
      <p:sp>
        <p:nvSpPr>
          <p:cNvPr name="TextBox 29" id="29"/>
          <p:cNvSpPr txBox="true"/>
          <p:nvPr/>
        </p:nvSpPr>
        <p:spPr>
          <a:xfrm rot="0">
            <a:off x="9946915" y="4400654"/>
            <a:ext cx="532131" cy="495300"/>
          </a:xfrm>
          <a:prstGeom prst="rect">
            <a:avLst/>
          </a:prstGeom>
        </p:spPr>
        <p:txBody>
          <a:bodyPr anchor="t" rtlCol="false" tIns="0" lIns="0" bIns="0" rIns="0">
            <a:spAutoFit/>
          </a:bodyPr>
          <a:lstStyle/>
          <a:p>
            <a:pPr algn="ctr">
              <a:lnSpc>
                <a:spcPts val="4199"/>
              </a:lnSpc>
              <a:spcBef>
                <a:spcPct val="0"/>
              </a:spcBef>
            </a:pPr>
            <a:r>
              <a:rPr lang="en-US" b="true" sz="2999">
                <a:solidFill>
                  <a:srgbClr val="363336"/>
                </a:solidFill>
                <a:latin typeface="Nunito Bold"/>
                <a:ea typeface="Nunito Bold"/>
                <a:cs typeface="Nunito Bold"/>
                <a:sym typeface="Nunito Bold"/>
              </a:rPr>
              <a:t>2</a:t>
            </a:r>
          </a:p>
        </p:txBody>
      </p:sp>
      <p:sp>
        <p:nvSpPr>
          <p:cNvPr name="TextBox 30" id="30"/>
          <p:cNvSpPr txBox="true"/>
          <p:nvPr/>
        </p:nvSpPr>
        <p:spPr>
          <a:xfrm rot="0">
            <a:off x="15017835" y="4400654"/>
            <a:ext cx="532131" cy="495300"/>
          </a:xfrm>
          <a:prstGeom prst="rect">
            <a:avLst/>
          </a:prstGeom>
        </p:spPr>
        <p:txBody>
          <a:bodyPr anchor="t" rtlCol="false" tIns="0" lIns="0" bIns="0" rIns="0">
            <a:spAutoFit/>
          </a:bodyPr>
          <a:lstStyle/>
          <a:p>
            <a:pPr algn="ctr">
              <a:lnSpc>
                <a:spcPts val="4199"/>
              </a:lnSpc>
              <a:spcBef>
                <a:spcPct val="0"/>
              </a:spcBef>
            </a:pPr>
            <a:r>
              <a:rPr lang="en-US" b="true" sz="2999">
                <a:solidFill>
                  <a:srgbClr val="F5F5F5"/>
                </a:solidFill>
                <a:latin typeface="Nunito Bold"/>
                <a:ea typeface="Nunito Bold"/>
                <a:cs typeface="Nunito Bold"/>
                <a:sym typeface="Nunito Bold"/>
              </a:rPr>
              <a:t>3</a:t>
            </a:r>
          </a:p>
        </p:txBody>
      </p:sp>
      <p:sp>
        <p:nvSpPr>
          <p:cNvPr name="TextBox 31" id="31"/>
          <p:cNvSpPr txBox="true"/>
          <p:nvPr/>
        </p:nvSpPr>
        <p:spPr>
          <a:xfrm rot="0">
            <a:off x="3496554" y="5320188"/>
            <a:ext cx="3291012" cy="1577340"/>
          </a:xfrm>
          <a:prstGeom prst="rect">
            <a:avLst/>
          </a:prstGeom>
        </p:spPr>
        <p:txBody>
          <a:bodyPr anchor="t" rtlCol="false" tIns="0" lIns="0" bIns="0" rIns="0">
            <a:spAutoFit/>
          </a:bodyPr>
          <a:lstStyle/>
          <a:p>
            <a:pPr algn="just">
              <a:lnSpc>
                <a:spcPts val="3150"/>
              </a:lnSpc>
            </a:pPr>
            <a:r>
              <a:rPr lang="en-US" b="true" sz="2100">
                <a:solidFill>
                  <a:srgbClr val="FFFFFF"/>
                </a:solidFill>
                <a:latin typeface="Nunito Semi-Bold"/>
                <a:ea typeface="Nunito Semi-Bold"/>
                <a:cs typeface="Nunito Semi-Bold"/>
                <a:sym typeface="Nunito Semi-Bold"/>
              </a:rPr>
              <a:t>Menjadi mitra terpercaya dalam penyediaan kanopi dan awning berkualitas di seluruh Indonesia.</a:t>
            </a:r>
          </a:p>
        </p:txBody>
      </p:sp>
      <p:sp>
        <p:nvSpPr>
          <p:cNvPr name="TextBox 32" id="32"/>
          <p:cNvSpPr txBox="true"/>
          <p:nvPr/>
        </p:nvSpPr>
        <p:spPr>
          <a:xfrm rot="0">
            <a:off x="8337317" y="5320188"/>
            <a:ext cx="3751325" cy="1577340"/>
          </a:xfrm>
          <a:prstGeom prst="rect">
            <a:avLst/>
          </a:prstGeom>
        </p:spPr>
        <p:txBody>
          <a:bodyPr anchor="t" rtlCol="false" tIns="0" lIns="0" bIns="0" rIns="0">
            <a:spAutoFit/>
          </a:bodyPr>
          <a:lstStyle/>
          <a:p>
            <a:pPr algn="l">
              <a:lnSpc>
                <a:spcPts val="3150"/>
              </a:lnSpc>
            </a:pPr>
            <a:r>
              <a:rPr lang="en-US" sz="2100" b="true">
                <a:solidFill>
                  <a:srgbClr val="FFFFFF"/>
                </a:solidFill>
                <a:latin typeface="Nunito Semi-Bold"/>
                <a:ea typeface="Nunito Semi-Bold"/>
                <a:cs typeface="Nunito Semi-Bold"/>
                <a:sym typeface="Nunito Semi-Bold"/>
              </a:rPr>
              <a:t>Menghadirkan desain inovatif dan ramah lingkungan yang meningkatkan nilai estetika dan fungsi ruang.</a:t>
            </a:r>
          </a:p>
        </p:txBody>
      </p:sp>
      <p:sp>
        <p:nvSpPr>
          <p:cNvPr name="TextBox 33" id="33"/>
          <p:cNvSpPr txBox="true"/>
          <p:nvPr/>
        </p:nvSpPr>
        <p:spPr>
          <a:xfrm rot="0">
            <a:off x="13408314" y="5320188"/>
            <a:ext cx="3945495" cy="1577340"/>
          </a:xfrm>
          <a:prstGeom prst="rect">
            <a:avLst/>
          </a:prstGeom>
        </p:spPr>
        <p:txBody>
          <a:bodyPr anchor="t" rtlCol="false" tIns="0" lIns="0" bIns="0" rIns="0">
            <a:spAutoFit/>
          </a:bodyPr>
          <a:lstStyle/>
          <a:p>
            <a:pPr algn="l">
              <a:lnSpc>
                <a:spcPts val="3150"/>
              </a:lnSpc>
            </a:pPr>
            <a:r>
              <a:rPr lang="en-US" sz="2100" b="true">
                <a:solidFill>
                  <a:srgbClr val="3A3A3A"/>
                </a:solidFill>
                <a:latin typeface="Nunito Semi-Bold"/>
                <a:ea typeface="Nunito Semi-Bold"/>
                <a:cs typeface="Nunito Semi-Bold"/>
                <a:sym typeface="Nunito Semi-Bold"/>
              </a:rPr>
              <a:t>Membangun hubungan jangka panjang dengan pelanggan melalui pelayanan yang profesional dan memuaskan.</a:t>
            </a:r>
          </a:p>
        </p:txBody>
      </p:sp>
      <p:grpSp>
        <p:nvGrpSpPr>
          <p:cNvPr name="Group 34" id="34"/>
          <p:cNvGrpSpPr/>
          <p:nvPr/>
        </p:nvGrpSpPr>
        <p:grpSpPr>
          <a:xfrm rot="-5400000">
            <a:off x="937036" y="1028700"/>
            <a:ext cx="212740" cy="212740"/>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B7B7B"/>
            </a:solidFill>
          </p:spPr>
        </p:sp>
        <p:sp>
          <p:nvSpPr>
            <p:cNvPr name="TextBox 36" id="36"/>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37" id="37"/>
          <p:cNvGrpSpPr/>
          <p:nvPr/>
        </p:nvGrpSpPr>
        <p:grpSpPr>
          <a:xfrm rot="-5400000">
            <a:off x="937036" y="1329364"/>
            <a:ext cx="212740" cy="212740"/>
            <a:chOff x="0" y="0"/>
            <a:chExt cx="812800" cy="812800"/>
          </a:xfrm>
        </p:grpSpPr>
        <p:sp>
          <p:nvSpPr>
            <p:cNvPr name="Freeform 38" id="3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B7B7B"/>
            </a:solidFill>
          </p:spPr>
        </p:sp>
        <p:sp>
          <p:nvSpPr>
            <p:cNvPr name="TextBox 39" id="39"/>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40" id="40"/>
          <p:cNvGrpSpPr/>
          <p:nvPr/>
        </p:nvGrpSpPr>
        <p:grpSpPr>
          <a:xfrm rot="-5400000">
            <a:off x="937036" y="1627829"/>
            <a:ext cx="212740" cy="212740"/>
            <a:chOff x="0" y="0"/>
            <a:chExt cx="812800" cy="812800"/>
          </a:xfrm>
        </p:grpSpPr>
        <p:sp>
          <p:nvSpPr>
            <p:cNvPr name="Freeform 41" id="4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B7B7B"/>
            </a:solidFill>
          </p:spPr>
        </p:sp>
        <p:sp>
          <p:nvSpPr>
            <p:cNvPr name="TextBox 42" id="42"/>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sp>
        <p:nvSpPr>
          <p:cNvPr name="Freeform 43" id="43"/>
          <p:cNvSpPr/>
          <p:nvPr/>
        </p:nvSpPr>
        <p:spPr>
          <a:xfrm flipH="false" flipV="true" rot="5400000">
            <a:off x="346493" y="8147161"/>
            <a:ext cx="1393826" cy="1393826"/>
          </a:xfrm>
          <a:custGeom>
            <a:avLst/>
            <a:gdLst/>
            <a:ahLst/>
            <a:cxnLst/>
            <a:rect r="r" b="b" t="t" l="l"/>
            <a:pathLst>
              <a:path h="1393826" w="1393826">
                <a:moveTo>
                  <a:pt x="0" y="1393827"/>
                </a:moveTo>
                <a:lnTo>
                  <a:pt x="1393826" y="1393827"/>
                </a:lnTo>
                <a:lnTo>
                  <a:pt x="1393826" y="0"/>
                </a:lnTo>
                <a:lnTo>
                  <a:pt x="0" y="0"/>
                </a:lnTo>
                <a:lnTo>
                  <a:pt x="0" y="1393827"/>
                </a:lnTo>
                <a:close/>
              </a:path>
            </a:pathLst>
          </a:custGeom>
          <a:blipFill>
            <a:blip r:embed="rId4"/>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3A3A3A"/>
        </a:solidFill>
      </p:bgPr>
    </p:bg>
    <p:spTree>
      <p:nvGrpSpPr>
        <p:cNvPr id="1" name=""/>
        <p:cNvGrpSpPr/>
        <p:nvPr/>
      </p:nvGrpSpPr>
      <p:grpSpPr>
        <a:xfrm>
          <a:off x="0" y="0"/>
          <a:ext cx="0" cy="0"/>
          <a:chOff x="0" y="0"/>
          <a:chExt cx="0" cy="0"/>
        </a:xfrm>
      </p:grpSpPr>
      <p:sp>
        <p:nvSpPr>
          <p:cNvPr name="Freeform 2" id="2"/>
          <p:cNvSpPr/>
          <p:nvPr/>
        </p:nvSpPr>
        <p:spPr>
          <a:xfrm flipH="false" flipV="false" rot="0">
            <a:off x="17391752" y="9503010"/>
            <a:ext cx="384276" cy="220085"/>
          </a:xfrm>
          <a:custGeom>
            <a:avLst/>
            <a:gdLst/>
            <a:ahLst/>
            <a:cxnLst/>
            <a:rect r="r" b="b" t="t" l="l"/>
            <a:pathLst>
              <a:path h="220085" w="384276">
                <a:moveTo>
                  <a:pt x="0" y="0"/>
                </a:moveTo>
                <a:lnTo>
                  <a:pt x="384275" y="0"/>
                </a:lnTo>
                <a:lnTo>
                  <a:pt x="384275" y="220086"/>
                </a:lnTo>
                <a:lnTo>
                  <a:pt x="0" y="2200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3" id="3"/>
          <p:cNvSpPr/>
          <p:nvPr/>
        </p:nvSpPr>
        <p:spPr>
          <a:xfrm>
            <a:off x="0" y="9613053"/>
            <a:ext cx="16742573" cy="0"/>
          </a:xfrm>
          <a:prstGeom prst="line">
            <a:avLst/>
          </a:prstGeom>
          <a:ln cap="flat" w="9525">
            <a:solidFill>
              <a:srgbClr val="F5F5F5"/>
            </a:solidFill>
            <a:prstDash val="solid"/>
            <a:headEnd type="none" len="sm" w="sm"/>
            <a:tailEnd type="none" len="sm" w="sm"/>
          </a:ln>
        </p:spPr>
      </p:sp>
      <p:grpSp>
        <p:nvGrpSpPr>
          <p:cNvPr name="Group 4" id="4"/>
          <p:cNvGrpSpPr/>
          <p:nvPr/>
        </p:nvGrpSpPr>
        <p:grpSpPr>
          <a:xfrm rot="0">
            <a:off x="0" y="0"/>
            <a:ext cx="18288000" cy="4514168"/>
            <a:chOff x="0" y="0"/>
            <a:chExt cx="4816593" cy="1188917"/>
          </a:xfrm>
        </p:grpSpPr>
        <p:sp>
          <p:nvSpPr>
            <p:cNvPr name="Freeform 5" id="5"/>
            <p:cNvSpPr/>
            <p:nvPr/>
          </p:nvSpPr>
          <p:spPr>
            <a:xfrm flipH="false" flipV="false" rot="0">
              <a:off x="0" y="0"/>
              <a:ext cx="4816592" cy="1188917"/>
            </a:xfrm>
            <a:custGeom>
              <a:avLst/>
              <a:gdLst/>
              <a:ahLst/>
              <a:cxnLst/>
              <a:rect r="r" b="b" t="t" l="l"/>
              <a:pathLst>
                <a:path h="1188917" w="4816592">
                  <a:moveTo>
                    <a:pt x="0" y="0"/>
                  </a:moveTo>
                  <a:lnTo>
                    <a:pt x="4816592" y="0"/>
                  </a:lnTo>
                  <a:lnTo>
                    <a:pt x="4816592" y="1188917"/>
                  </a:lnTo>
                  <a:lnTo>
                    <a:pt x="0" y="1188917"/>
                  </a:lnTo>
                  <a:close/>
                </a:path>
              </a:pathLst>
            </a:custGeom>
            <a:solidFill>
              <a:srgbClr val="F5F5F5"/>
            </a:solidFill>
          </p:spPr>
        </p:sp>
        <p:sp>
          <p:nvSpPr>
            <p:cNvPr name="TextBox 6" id="6"/>
            <p:cNvSpPr txBox="true"/>
            <p:nvPr/>
          </p:nvSpPr>
          <p:spPr>
            <a:xfrm>
              <a:off x="0" y="-28575"/>
              <a:ext cx="4816593" cy="1217492"/>
            </a:xfrm>
            <a:prstGeom prst="rect">
              <a:avLst/>
            </a:prstGeom>
          </p:spPr>
          <p:txBody>
            <a:bodyPr anchor="ctr" rtlCol="false" tIns="50800" lIns="50800" bIns="50800" rIns="50800"/>
            <a:lstStyle/>
            <a:p>
              <a:pPr algn="ctr">
                <a:lnSpc>
                  <a:spcPts val="2520"/>
                </a:lnSpc>
              </a:pPr>
            </a:p>
          </p:txBody>
        </p:sp>
      </p:grpSp>
      <p:sp>
        <p:nvSpPr>
          <p:cNvPr name="AutoShape 7" id="7"/>
          <p:cNvSpPr/>
          <p:nvPr/>
        </p:nvSpPr>
        <p:spPr>
          <a:xfrm flipH="true">
            <a:off x="2510264" y="4532214"/>
            <a:ext cx="0" cy="2139737"/>
          </a:xfrm>
          <a:prstGeom prst="line">
            <a:avLst/>
          </a:prstGeom>
          <a:ln cap="flat" w="28575">
            <a:solidFill>
              <a:srgbClr val="F5F5F5"/>
            </a:solidFill>
            <a:prstDash val="sysDot"/>
            <a:headEnd type="none" len="sm" w="sm"/>
            <a:tailEnd type="oval" len="lg" w="lg"/>
          </a:ln>
        </p:spPr>
      </p:sp>
      <p:sp>
        <p:nvSpPr>
          <p:cNvPr name="AutoShape 8" id="8"/>
          <p:cNvSpPr/>
          <p:nvPr/>
        </p:nvSpPr>
        <p:spPr>
          <a:xfrm>
            <a:off x="6954553" y="4532214"/>
            <a:ext cx="0" cy="2139737"/>
          </a:xfrm>
          <a:prstGeom prst="line">
            <a:avLst/>
          </a:prstGeom>
          <a:ln cap="flat" w="28575">
            <a:solidFill>
              <a:srgbClr val="F5F5F5"/>
            </a:solidFill>
            <a:prstDash val="sysDot"/>
            <a:headEnd type="none" len="sm" w="sm"/>
            <a:tailEnd type="oval" len="lg" w="lg"/>
          </a:ln>
        </p:spPr>
      </p:sp>
      <p:sp>
        <p:nvSpPr>
          <p:cNvPr name="AutoShape 9" id="9"/>
          <p:cNvSpPr/>
          <p:nvPr/>
        </p:nvSpPr>
        <p:spPr>
          <a:xfrm>
            <a:off x="11363763" y="4532214"/>
            <a:ext cx="0" cy="2139737"/>
          </a:xfrm>
          <a:prstGeom prst="line">
            <a:avLst/>
          </a:prstGeom>
          <a:ln cap="flat" w="28575">
            <a:solidFill>
              <a:srgbClr val="F5F5F5"/>
            </a:solidFill>
            <a:prstDash val="sysDot"/>
            <a:headEnd type="none" len="sm" w="sm"/>
            <a:tailEnd type="oval" len="lg" w="lg"/>
          </a:ln>
        </p:spPr>
      </p:sp>
      <p:sp>
        <p:nvSpPr>
          <p:cNvPr name="AutoShape 10" id="10"/>
          <p:cNvSpPr/>
          <p:nvPr/>
        </p:nvSpPr>
        <p:spPr>
          <a:xfrm>
            <a:off x="15772974" y="4532214"/>
            <a:ext cx="0" cy="2139737"/>
          </a:xfrm>
          <a:prstGeom prst="line">
            <a:avLst/>
          </a:prstGeom>
          <a:ln cap="flat" w="28575">
            <a:solidFill>
              <a:srgbClr val="F5F5F5"/>
            </a:solidFill>
            <a:prstDash val="sysDot"/>
            <a:headEnd type="none" len="sm" w="sm"/>
            <a:tailEnd type="oval" len="lg" w="lg"/>
          </a:ln>
        </p:spPr>
      </p:sp>
      <p:grpSp>
        <p:nvGrpSpPr>
          <p:cNvPr name="Group 11" id="11"/>
          <p:cNvGrpSpPr/>
          <p:nvPr/>
        </p:nvGrpSpPr>
        <p:grpSpPr>
          <a:xfrm rot="0">
            <a:off x="1028700" y="3291199"/>
            <a:ext cx="3001227" cy="3001227"/>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9D9D9"/>
            </a:solidFill>
            <a:ln w="95250" cap="sq">
              <a:solidFill>
                <a:srgbClr val="535353"/>
              </a:solidFill>
              <a:prstDash val="solid"/>
              <a:miter/>
            </a:ln>
          </p:spPr>
        </p:sp>
        <p:sp>
          <p:nvSpPr>
            <p:cNvPr name="TextBox 13" id="13"/>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14" id="14"/>
          <p:cNvGrpSpPr/>
          <p:nvPr/>
        </p:nvGrpSpPr>
        <p:grpSpPr>
          <a:xfrm rot="0">
            <a:off x="5439652" y="3291199"/>
            <a:ext cx="3001227" cy="3001227"/>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9D9D9"/>
            </a:solidFill>
            <a:ln w="95250" cap="sq">
              <a:solidFill>
                <a:srgbClr val="535353"/>
              </a:solidFill>
              <a:prstDash val="solid"/>
              <a:miter/>
            </a:ln>
          </p:spPr>
        </p:sp>
        <p:sp>
          <p:nvSpPr>
            <p:cNvPr name="TextBox 16" id="16"/>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17" id="17"/>
          <p:cNvGrpSpPr/>
          <p:nvPr/>
        </p:nvGrpSpPr>
        <p:grpSpPr>
          <a:xfrm rot="0">
            <a:off x="9848862" y="3291199"/>
            <a:ext cx="3001227" cy="3001227"/>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9D9D9"/>
            </a:solidFill>
            <a:ln w="95250" cap="sq">
              <a:solidFill>
                <a:srgbClr val="535353"/>
              </a:solidFill>
              <a:prstDash val="solid"/>
              <a:miter/>
            </a:ln>
          </p:spPr>
        </p:sp>
        <p:sp>
          <p:nvSpPr>
            <p:cNvPr name="TextBox 19" id="19"/>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20" id="20"/>
          <p:cNvGrpSpPr/>
          <p:nvPr/>
        </p:nvGrpSpPr>
        <p:grpSpPr>
          <a:xfrm rot="0">
            <a:off x="14258073" y="3291199"/>
            <a:ext cx="3001227" cy="3001227"/>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9D9D9"/>
            </a:solidFill>
            <a:ln w="95250" cap="sq">
              <a:solidFill>
                <a:srgbClr val="535353"/>
              </a:solidFill>
              <a:prstDash val="solid"/>
              <a:miter/>
            </a:ln>
          </p:spPr>
        </p:sp>
        <p:sp>
          <p:nvSpPr>
            <p:cNvPr name="TextBox 22" id="22"/>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23" id="23"/>
          <p:cNvGrpSpPr/>
          <p:nvPr/>
        </p:nvGrpSpPr>
        <p:grpSpPr>
          <a:xfrm rot="0">
            <a:off x="834831" y="3125904"/>
            <a:ext cx="3369916" cy="3369916"/>
            <a:chOff x="0" y="0"/>
            <a:chExt cx="6350000" cy="6350000"/>
          </a:xfrm>
        </p:grpSpPr>
        <p:sp>
          <p:nvSpPr>
            <p:cNvPr name="Freeform 24" id="24"/>
            <p:cNvSpPr/>
            <p:nvPr/>
          </p:nvSpPr>
          <p:spPr>
            <a:xfrm flipH="false" flipV="false" rot="0">
              <a:off x="541020" y="537210"/>
              <a:ext cx="5255260" cy="5255260"/>
            </a:xfrm>
            <a:custGeom>
              <a:avLst/>
              <a:gdLst/>
              <a:ahLst/>
              <a:cxnLst/>
              <a:rect r="r" b="b" t="t" l="l"/>
              <a:pathLst>
                <a:path h="5255260" w="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4"/>
              <a:stretch>
                <a:fillRect l="-25136" t="0" r="-25136" b="0"/>
              </a:stretch>
            </a:blipFill>
          </p:spPr>
        </p:sp>
      </p:grpSp>
      <p:sp>
        <p:nvSpPr>
          <p:cNvPr name="TextBox 25" id="25"/>
          <p:cNvSpPr txBox="true"/>
          <p:nvPr/>
        </p:nvSpPr>
        <p:spPr>
          <a:xfrm rot="0">
            <a:off x="16742573" y="9410509"/>
            <a:ext cx="611237" cy="347938"/>
          </a:xfrm>
          <a:prstGeom prst="rect">
            <a:avLst/>
          </a:prstGeom>
        </p:spPr>
        <p:txBody>
          <a:bodyPr anchor="t" rtlCol="false" tIns="0" lIns="0" bIns="0" rIns="0">
            <a:spAutoFit/>
          </a:bodyPr>
          <a:lstStyle/>
          <a:p>
            <a:pPr algn="ctr">
              <a:lnSpc>
                <a:spcPts val="2728"/>
              </a:lnSpc>
              <a:spcBef>
                <a:spcPct val="0"/>
              </a:spcBef>
            </a:pPr>
            <a:r>
              <a:rPr lang="en-US" b="true" sz="1948">
                <a:solidFill>
                  <a:srgbClr val="F5F5F5"/>
                </a:solidFill>
                <a:latin typeface="Poppins Heavy"/>
                <a:ea typeface="Poppins Heavy"/>
                <a:cs typeface="Poppins Heavy"/>
                <a:sym typeface="Poppins Heavy"/>
              </a:rPr>
              <a:t>05   </a:t>
            </a:r>
            <a:r>
              <a:rPr lang="en-US" sz="1948">
                <a:solidFill>
                  <a:srgbClr val="F5F5F5"/>
                </a:solidFill>
                <a:latin typeface="Poppins"/>
                <a:ea typeface="Poppins"/>
                <a:cs typeface="Poppins"/>
                <a:sym typeface="Poppins"/>
              </a:rPr>
              <a:t>|</a:t>
            </a:r>
          </a:p>
        </p:txBody>
      </p:sp>
      <p:sp>
        <p:nvSpPr>
          <p:cNvPr name="TextBox 26" id="26"/>
          <p:cNvSpPr txBox="true"/>
          <p:nvPr/>
        </p:nvSpPr>
        <p:spPr>
          <a:xfrm rot="0">
            <a:off x="2641775" y="569091"/>
            <a:ext cx="13131198" cy="1250950"/>
          </a:xfrm>
          <a:prstGeom prst="rect">
            <a:avLst/>
          </a:prstGeom>
        </p:spPr>
        <p:txBody>
          <a:bodyPr anchor="t" rtlCol="false" tIns="0" lIns="0" bIns="0" rIns="0">
            <a:spAutoFit/>
          </a:bodyPr>
          <a:lstStyle/>
          <a:p>
            <a:pPr algn="ctr">
              <a:lnSpc>
                <a:spcPts val="9799"/>
              </a:lnSpc>
              <a:spcBef>
                <a:spcPct val="0"/>
              </a:spcBef>
            </a:pPr>
            <a:r>
              <a:rPr lang="en-US" b="true" sz="6999">
                <a:solidFill>
                  <a:srgbClr val="363336"/>
                </a:solidFill>
                <a:latin typeface="Poppins Ultra-Bold"/>
                <a:ea typeface="Poppins Ultra-Bold"/>
                <a:cs typeface="Poppins Ultra-Bold"/>
                <a:sym typeface="Poppins Ultra-Bold"/>
              </a:rPr>
              <a:t>PRODUK &amp; LAYANAN</a:t>
            </a:r>
          </a:p>
        </p:txBody>
      </p:sp>
      <p:sp>
        <p:nvSpPr>
          <p:cNvPr name="TextBox 27" id="27"/>
          <p:cNvSpPr txBox="true"/>
          <p:nvPr/>
        </p:nvSpPr>
        <p:spPr>
          <a:xfrm rot="0">
            <a:off x="1851936" y="1924816"/>
            <a:ext cx="14584128" cy="914400"/>
          </a:xfrm>
          <a:prstGeom prst="rect">
            <a:avLst/>
          </a:prstGeom>
        </p:spPr>
        <p:txBody>
          <a:bodyPr anchor="t" rtlCol="false" tIns="0" lIns="0" bIns="0" rIns="0">
            <a:spAutoFit/>
          </a:bodyPr>
          <a:lstStyle/>
          <a:p>
            <a:pPr algn="ctr">
              <a:lnSpc>
                <a:spcPts val="3749"/>
              </a:lnSpc>
            </a:pPr>
            <a:r>
              <a:rPr lang="en-US" sz="2499" i="true">
                <a:solidFill>
                  <a:srgbClr val="535353"/>
                </a:solidFill>
                <a:latin typeface="Nunito Italics"/>
                <a:ea typeface="Nunito Italics"/>
                <a:cs typeface="Nunito Italics"/>
                <a:sym typeface="Nunito Italics"/>
              </a:rPr>
              <a:t>Kami menyediakan berbagai produk dan layanan di bidang kanopi dan tenda untuk memenuhi kebutuhan perlindungan dan estetika bangunan, dengan kualitas terbaik dan desain yang inovatif.</a:t>
            </a:r>
          </a:p>
        </p:txBody>
      </p:sp>
      <p:sp>
        <p:nvSpPr>
          <p:cNvPr name="TextBox 28" id="28"/>
          <p:cNvSpPr txBox="true"/>
          <p:nvPr/>
        </p:nvSpPr>
        <p:spPr>
          <a:xfrm rot="0">
            <a:off x="375687" y="6803364"/>
            <a:ext cx="4307254" cy="416619"/>
          </a:xfrm>
          <a:prstGeom prst="rect">
            <a:avLst/>
          </a:prstGeom>
        </p:spPr>
        <p:txBody>
          <a:bodyPr anchor="t" rtlCol="false" tIns="0" lIns="0" bIns="0" rIns="0">
            <a:spAutoFit/>
          </a:bodyPr>
          <a:lstStyle/>
          <a:p>
            <a:pPr algn="ctr">
              <a:lnSpc>
                <a:spcPts val="3286"/>
              </a:lnSpc>
              <a:spcBef>
                <a:spcPct val="0"/>
              </a:spcBef>
            </a:pPr>
            <a:r>
              <a:rPr lang="en-US" b="true" sz="2347">
                <a:solidFill>
                  <a:srgbClr val="1BB3C6"/>
                </a:solidFill>
                <a:latin typeface="Poppins Ultra-Bold"/>
                <a:ea typeface="Poppins Ultra-Bold"/>
                <a:cs typeface="Poppins Ultra-Bold"/>
                <a:sym typeface="Poppins Ultra-Bold"/>
              </a:rPr>
              <a:t>KANOPI &amp; TENDA MEMBRAN</a:t>
            </a:r>
          </a:p>
        </p:txBody>
      </p:sp>
      <p:sp>
        <p:nvSpPr>
          <p:cNvPr name="TextBox 29" id="29"/>
          <p:cNvSpPr txBox="true"/>
          <p:nvPr/>
        </p:nvSpPr>
        <p:spPr>
          <a:xfrm rot="0">
            <a:off x="5837232" y="6823969"/>
            <a:ext cx="2234641" cy="416619"/>
          </a:xfrm>
          <a:prstGeom prst="rect">
            <a:avLst/>
          </a:prstGeom>
        </p:spPr>
        <p:txBody>
          <a:bodyPr anchor="t" rtlCol="false" tIns="0" lIns="0" bIns="0" rIns="0">
            <a:spAutoFit/>
          </a:bodyPr>
          <a:lstStyle/>
          <a:p>
            <a:pPr algn="ctr">
              <a:lnSpc>
                <a:spcPts val="3286"/>
              </a:lnSpc>
              <a:spcBef>
                <a:spcPct val="0"/>
              </a:spcBef>
            </a:pPr>
            <a:r>
              <a:rPr lang="en-US" b="true" sz="2347">
                <a:solidFill>
                  <a:srgbClr val="1BB3C6"/>
                </a:solidFill>
                <a:latin typeface="Poppins Ultra-Bold"/>
                <a:ea typeface="Poppins Ultra-Bold"/>
                <a:cs typeface="Poppins Ultra-Bold"/>
                <a:sym typeface="Poppins Ultra-Bold"/>
              </a:rPr>
              <a:t>KANOPI KAIN</a:t>
            </a:r>
          </a:p>
        </p:txBody>
      </p:sp>
      <p:sp>
        <p:nvSpPr>
          <p:cNvPr name="TextBox 30" id="30"/>
          <p:cNvSpPr txBox="true"/>
          <p:nvPr/>
        </p:nvSpPr>
        <p:spPr>
          <a:xfrm rot="0">
            <a:off x="9938269" y="6803364"/>
            <a:ext cx="2822414" cy="416619"/>
          </a:xfrm>
          <a:prstGeom prst="rect">
            <a:avLst/>
          </a:prstGeom>
        </p:spPr>
        <p:txBody>
          <a:bodyPr anchor="t" rtlCol="false" tIns="0" lIns="0" bIns="0" rIns="0">
            <a:spAutoFit/>
          </a:bodyPr>
          <a:lstStyle/>
          <a:p>
            <a:pPr algn="ctr">
              <a:lnSpc>
                <a:spcPts val="3286"/>
              </a:lnSpc>
              <a:spcBef>
                <a:spcPct val="0"/>
              </a:spcBef>
            </a:pPr>
            <a:r>
              <a:rPr lang="en-US" b="true" sz="2347">
                <a:solidFill>
                  <a:srgbClr val="1BB3C6"/>
                </a:solidFill>
                <a:latin typeface="Poppins Ultra-Bold"/>
                <a:ea typeface="Poppins Ultra-Bold"/>
                <a:cs typeface="Poppins Ultra-Bold"/>
                <a:sym typeface="Poppins Ultra-Bold"/>
              </a:rPr>
              <a:t>AWNING GULUNG</a:t>
            </a:r>
          </a:p>
        </p:txBody>
      </p:sp>
      <p:sp>
        <p:nvSpPr>
          <p:cNvPr name="TextBox 31" id="31"/>
          <p:cNvSpPr txBox="true"/>
          <p:nvPr/>
        </p:nvSpPr>
        <p:spPr>
          <a:xfrm rot="0">
            <a:off x="14212787" y="6823969"/>
            <a:ext cx="3120374" cy="416619"/>
          </a:xfrm>
          <a:prstGeom prst="rect">
            <a:avLst/>
          </a:prstGeom>
        </p:spPr>
        <p:txBody>
          <a:bodyPr anchor="t" rtlCol="false" tIns="0" lIns="0" bIns="0" rIns="0">
            <a:spAutoFit/>
          </a:bodyPr>
          <a:lstStyle/>
          <a:p>
            <a:pPr algn="ctr">
              <a:lnSpc>
                <a:spcPts val="3286"/>
              </a:lnSpc>
              <a:spcBef>
                <a:spcPct val="0"/>
              </a:spcBef>
            </a:pPr>
            <a:r>
              <a:rPr lang="en-US" b="true" sz="2347">
                <a:solidFill>
                  <a:srgbClr val="1BB3C6"/>
                </a:solidFill>
                <a:latin typeface="Poppins Ultra-Bold"/>
                <a:ea typeface="Poppins Ultra-Bold"/>
                <a:cs typeface="Poppins Ultra-Bold"/>
                <a:sym typeface="Poppins Ultra-Bold"/>
              </a:rPr>
              <a:t>TENSILE &amp; TENSION</a:t>
            </a:r>
          </a:p>
        </p:txBody>
      </p:sp>
      <p:sp>
        <p:nvSpPr>
          <p:cNvPr name="TextBox 32" id="32"/>
          <p:cNvSpPr txBox="true"/>
          <p:nvPr/>
        </p:nvSpPr>
        <p:spPr>
          <a:xfrm rot="0">
            <a:off x="544699" y="7389495"/>
            <a:ext cx="3931128" cy="2281863"/>
          </a:xfrm>
          <a:prstGeom prst="rect">
            <a:avLst/>
          </a:prstGeom>
        </p:spPr>
        <p:txBody>
          <a:bodyPr anchor="t" rtlCol="false" tIns="0" lIns="0" bIns="0" rIns="0">
            <a:spAutoFit/>
          </a:bodyPr>
          <a:lstStyle/>
          <a:p>
            <a:pPr algn="ctr">
              <a:lnSpc>
                <a:spcPts val="2299"/>
              </a:lnSpc>
              <a:spcBef>
                <a:spcPct val="0"/>
              </a:spcBef>
            </a:pPr>
            <a:r>
              <a:rPr lang="en-US" sz="1642">
                <a:solidFill>
                  <a:srgbClr val="FFFFFF"/>
                </a:solidFill>
                <a:latin typeface="Nunito"/>
                <a:ea typeface="Nunito"/>
                <a:cs typeface="Nunito"/>
                <a:sym typeface="Nunito"/>
              </a:rPr>
              <a:t>Kami melayani pembuatan dan pemasangan kanopi serta tenda membran dengan desain modern, kuat, dan estetis. Menggunakan material berkualitas tinggi untuk daya tahan jangka panjang, cocok untuk area komersial maupun residensial.</a:t>
            </a:r>
          </a:p>
          <a:p>
            <a:pPr algn="ctr">
              <a:lnSpc>
                <a:spcPts val="2299"/>
              </a:lnSpc>
              <a:spcBef>
                <a:spcPct val="0"/>
              </a:spcBef>
            </a:pPr>
          </a:p>
        </p:txBody>
      </p:sp>
      <p:grpSp>
        <p:nvGrpSpPr>
          <p:cNvPr name="Group 33" id="33"/>
          <p:cNvGrpSpPr/>
          <p:nvPr/>
        </p:nvGrpSpPr>
        <p:grpSpPr>
          <a:xfrm rot="0">
            <a:off x="5246209" y="3125904"/>
            <a:ext cx="3369916" cy="3369916"/>
            <a:chOff x="0" y="0"/>
            <a:chExt cx="6350000" cy="6350000"/>
          </a:xfrm>
        </p:grpSpPr>
        <p:sp>
          <p:nvSpPr>
            <p:cNvPr name="Freeform 34" id="34"/>
            <p:cNvSpPr/>
            <p:nvPr/>
          </p:nvSpPr>
          <p:spPr>
            <a:xfrm flipH="false" flipV="false" rot="0">
              <a:off x="541020" y="537210"/>
              <a:ext cx="5255260" cy="5255260"/>
            </a:xfrm>
            <a:custGeom>
              <a:avLst/>
              <a:gdLst/>
              <a:ahLst/>
              <a:cxnLst/>
              <a:rect r="r" b="b" t="t" l="l"/>
              <a:pathLst>
                <a:path h="5255260" w="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5"/>
              <a:stretch>
                <a:fillRect l="0" t="0" r="0" b="0"/>
              </a:stretch>
            </a:blipFill>
          </p:spPr>
        </p:sp>
      </p:grpSp>
      <p:grpSp>
        <p:nvGrpSpPr>
          <p:cNvPr name="Group 35" id="35"/>
          <p:cNvGrpSpPr/>
          <p:nvPr/>
        </p:nvGrpSpPr>
        <p:grpSpPr>
          <a:xfrm rot="0">
            <a:off x="9664518" y="3116379"/>
            <a:ext cx="3369916" cy="3369916"/>
            <a:chOff x="0" y="0"/>
            <a:chExt cx="6350000" cy="6350000"/>
          </a:xfrm>
        </p:grpSpPr>
        <p:sp>
          <p:nvSpPr>
            <p:cNvPr name="Freeform 36" id="36"/>
            <p:cNvSpPr/>
            <p:nvPr/>
          </p:nvSpPr>
          <p:spPr>
            <a:xfrm flipH="false" flipV="false" rot="0">
              <a:off x="541020" y="537210"/>
              <a:ext cx="5255260" cy="5255260"/>
            </a:xfrm>
            <a:custGeom>
              <a:avLst/>
              <a:gdLst/>
              <a:ahLst/>
              <a:cxnLst/>
              <a:rect r="r" b="b" t="t" l="l"/>
              <a:pathLst>
                <a:path h="5255260" w="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6"/>
              <a:stretch>
                <a:fillRect l="0" t="-16747" r="0" b="-16747"/>
              </a:stretch>
            </a:blipFill>
          </p:spPr>
        </p:sp>
      </p:grpSp>
      <p:grpSp>
        <p:nvGrpSpPr>
          <p:cNvPr name="Group 37" id="37"/>
          <p:cNvGrpSpPr/>
          <p:nvPr/>
        </p:nvGrpSpPr>
        <p:grpSpPr>
          <a:xfrm rot="0">
            <a:off x="14073728" y="3106854"/>
            <a:ext cx="3369916" cy="3369916"/>
            <a:chOff x="0" y="0"/>
            <a:chExt cx="6350000" cy="6350000"/>
          </a:xfrm>
        </p:grpSpPr>
        <p:sp>
          <p:nvSpPr>
            <p:cNvPr name="Freeform 38" id="38"/>
            <p:cNvSpPr/>
            <p:nvPr/>
          </p:nvSpPr>
          <p:spPr>
            <a:xfrm flipH="false" flipV="false" rot="0">
              <a:off x="541020" y="537210"/>
              <a:ext cx="5255260" cy="5255260"/>
            </a:xfrm>
            <a:custGeom>
              <a:avLst/>
              <a:gdLst/>
              <a:ahLst/>
              <a:cxnLst/>
              <a:rect r="r" b="b" t="t" l="l"/>
              <a:pathLst>
                <a:path h="5255260" w="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7"/>
              <a:stretch>
                <a:fillRect l="-25136" t="0" r="-25136" b="0"/>
              </a:stretch>
            </a:blipFill>
          </p:spPr>
        </p:sp>
      </p:grpSp>
      <p:sp>
        <p:nvSpPr>
          <p:cNvPr name="TextBox 39" id="39"/>
          <p:cNvSpPr txBox="true"/>
          <p:nvPr/>
        </p:nvSpPr>
        <p:spPr>
          <a:xfrm rot="0">
            <a:off x="4988989" y="7431088"/>
            <a:ext cx="3931128" cy="1421232"/>
          </a:xfrm>
          <a:prstGeom prst="rect">
            <a:avLst/>
          </a:prstGeom>
        </p:spPr>
        <p:txBody>
          <a:bodyPr anchor="t" rtlCol="false" tIns="0" lIns="0" bIns="0" rIns="0">
            <a:spAutoFit/>
          </a:bodyPr>
          <a:lstStyle/>
          <a:p>
            <a:pPr algn="ctr">
              <a:lnSpc>
                <a:spcPts val="2299"/>
              </a:lnSpc>
              <a:spcBef>
                <a:spcPct val="0"/>
              </a:spcBef>
            </a:pPr>
            <a:r>
              <a:rPr lang="en-US" sz="1642">
                <a:solidFill>
                  <a:srgbClr val="FFFFFF"/>
                </a:solidFill>
                <a:latin typeface="Nunito"/>
                <a:ea typeface="Nunito"/>
                <a:cs typeface="Nunito"/>
                <a:sym typeface="Nunito"/>
              </a:rPr>
              <a:t>Menyediakan kanopi kain dengan berbagai pilihan warna dan motif, memberikan perlindungan dari panas dan hujan sekaligus memperindah tampilan bangunan.</a:t>
            </a:r>
          </a:p>
        </p:txBody>
      </p:sp>
      <p:sp>
        <p:nvSpPr>
          <p:cNvPr name="TextBox 40" id="40"/>
          <p:cNvSpPr txBox="true"/>
          <p:nvPr/>
        </p:nvSpPr>
        <p:spPr>
          <a:xfrm rot="0">
            <a:off x="9383912" y="7467633"/>
            <a:ext cx="3931128" cy="1134355"/>
          </a:xfrm>
          <a:prstGeom prst="rect">
            <a:avLst/>
          </a:prstGeom>
        </p:spPr>
        <p:txBody>
          <a:bodyPr anchor="t" rtlCol="false" tIns="0" lIns="0" bIns="0" rIns="0">
            <a:spAutoFit/>
          </a:bodyPr>
          <a:lstStyle/>
          <a:p>
            <a:pPr algn="ctr">
              <a:lnSpc>
                <a:spcPts val="2299"/>
              </a:lnSpc>
              <a:spcBef>
                <a:spcPct val="0"/>
              </a:spcBef>
            </a:pPr>
            <a:r>
              <a:rPr lang="en-US" sz="1642">
                <a:solidFill>
                  <a:srgbClr val="FFFFFF"/>
                </a:solidFill>
                <a:latin typeface="Nunito"/>
                <a:ea typeface="Nunito"/>
                <a:cs typeface="Nunito"/>
                <a:sym typeface="Nunito"/>
              </a:rPr>
              <a:t>Awning gulung yang praktis, fleksibel, dan elegan, dapat digulung saat tidak digunakan dan mudah dioperasikan, ideal untuk rumah, toko, atau kafe.</a:t>
            </a:r>
          </a:p>
        </p:txBody>
      </p:sp>
      <p:sp>
        <p:nvSpPr>
          <p:cNvPr name="TextBox 41" id="41"/>
          <p:cNvSpPr txBox="true"/>
          <p:nvPr/>
        </p:nvSpPr>
        <p:spPr>
          <a:xfrm rot="0">
            <a:off x="13807410" y="7389495"/>
            <a:ext cx="3931128" cy="1421232"/>
          </a:xfrm>
          <a:prstGeom prst="rect">
            <a:avLst/>
          </a:prstGeom>
        </p:spPr>
        <p:txBody>
          <a:bodyPr anchor="t" rtlCol="false" tIns="0" lIns="0" bIns="0" rIns="0">
            <a:spAutoFit/>
          </a:bodyPr>
          <a:lstStyle/>
          <a:p>
            <a:pPr algn="ctr">
              <a:lnSpc>
                <a:spcPts val="2299"/>
              </a:lnSpc>
              <a:spcBef>
                <a:spcPct val="0"/>
              </a:spcBef>
            </a:pPr>
            <a:r>
              <a:rPr lang="en-US" sz="1642">
                <a:solidFill>
                  <a:srgbClr val="FFFFFF"/>
                </a:solidFill>
                <a:latin typeface="Nunito"/>
                <a:ea typeface="Nunito"/>
                <a:cs typeface="Nunito"/>
                <a:sym typeface="Nunito"/>
              </a:rPr>
              <a:t>Struktur tensile &amp; tension membran dengan desain arsitektural yang unik dan inovatif, memberikan nilai estetika tinggi serta perlindungan maksimal untuk berbagai kebutuhan outdoor.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3A3A3A"/>
        </a:solidFill>
      </p:bgPr>
    </p:bg>
    <p:spTree>
      <p:nvGrpSpPr>
        <p:cNvPr id="1" name=""/>
        <p:cNvGrpSpPr/>
        <p:nvPr/>
      </p:nvGrpSpPr>
      <p:grpSpPr>
        <a:xfrm>
          <a:off x="0" y="0"/>
          <a:ext cx="0" cy="0"/>
          <a:chOff x="0" y="0"/>
          <a:chExt cx="0" cy="0"/>
        </a:xfrm>
      </p:grpSpPr>
      <p:sp>
        <p:nvSpPr>
          <p:cNvPr name="Freeform 2" id="2"/>
          <p:cNvSpPr/>
          <p:nvPr/>
        </p:nvSpPr>
        <p:spPr>
          <a:xfrm flipH="false" flipV="false" rot="0">
            <a:off x="17391752" y="9503010"/>
            <a:ext cx="384276" cy="220085"/>
          </a:xfrm>
          <a:custGeom>
            <a:avLst/>
            <a:gdLst/>
            <a:ahLst/>
            <a:cxnLst/>
            <a:rect r="r" b="b" t="t" l="l"/>
            <a:pathLst>
              <a:path h="220085" w="384276">
                <a:moveTo>
                  <a:pt x="0" y="0"/>
                </a:moveTo>
                <a:lnTo>
                  <a:pt x="384275" y="0"/>
                </a:lnTo>
                <a:lnTo>
                  <a:pt x="384275" y="220086"/>
                </a:lnTo>
                <a:lnTo>
                  <a:pt x="0" y="2200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3" id="3"/>
          <p:cNvSpPr/>
          <p:nvPr/>
        </p:nvSpPr>
        <p:spPr>
          <a:xfrm>
            <a:off x="0" y="9613053"/>
            <a:ext cx="16742573" cy="0"/>
          </a:xfrm>
          <a:prstGeom prst="line">
            <a:avLst/>
          </a:prstGeom>
          <a:ln cap="flat" w="9525">
            <a:solidFill>
              <a:srgbClr val="F5F5F5"/>
            </a:solidFill>
            <a:prstDash val="solid"/>
            <a:headEnd type="none" len="sm" w="sm"/>
            <a:tailEnd type="none" len="sm" w="sm"/>
          </a:ln>
        </p:spPr>
      </p:sp>
      <p:grpSp>
        <p:nvGrpSpPr>
          <p:cNvPr name="Group 4" id="4"/>
          <p:cNvGrpSpPr/>
          <p:nvPr/>
        </p:nvGrpSpPr>
        <p:grpSpPr>
          <a:xfrm rot="0">
            <a:off x="0" y="2450477"/>
            <a:ext cx="1028700" cy="5895505"/>
            <a:chOff x="0" y="0"/>
            <a:chExt cx="270933" cy="1552725"/>
          </a:xfrm>
        </p:grpSpPr>
        <p:sp>
          <p:nvSpPr>
            <p:cNvPr name="Freeform 5" id="5"/>
            <p:cNvSpPr/>
            <p:nvPr/>
          </p:nvSpPr>
          <p:spPr>
            <a:xfrm flipH="false" flipV="false" rot="0">
              <a:off x="0" y="0"/>
              <a:ext cx="270933" cy="1552725"/>
            </a:xfrm>
            <a:custGeom>
              <a:avLst/>
              <a:gdLst/>
              <a:ahLst/>
              <a:cxnLst/>
              <a:rect r="r" b="b" t="t" l="l"/>
              <a:pathLst>
                <a:path h="1552725" w="270933">
                  <a:moveTo>
                    <a:pt x="0" y="0"/>
                  </a:moveTo>
                  <a:lnTo>
                    <a:pt x="270933" y="0"/>
                  </a:lnTo>
                  <a:lnTo>
                    <a:pt x="270933" y="1552725"/>
                  </a:lnTo>
                  <a:lnTo>
                    <a:pt x="0" y="1552725"/>
                  </a:lnTo>
                  <a:close/>
                </a:path>
              </a:pathLst>
            </a:custGeom>
            <a:solidFill>
              <a:srgbClr val="F5F5F5"/>
            </a:solidFill>
          </p:spPr>
        </p:sp>
        <p:sp>
          <p:nvSpPr>
            <p:cNvPr name="TextBox 6" id="6"/>
            <p:cNvSpPr txBox="true"/>
            <p:nvPr/>
          </p:nvSpPr>
          <p:spPr>
            <a:xfrm>
              <a:off x="0" y="-28575"/>
              <a:ext cx="270933" cy="1581300"/>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879716" y="1760949"/>
            <a:ext cx="4849707" cy="7274560"/>
            <a:chOff x="0" y="0"/>
            <a:chExt cx="6350000" cy="9525000"/>
          </a:xfrm>
        </p:grpSpPr>
        <p:sp>
          <p:nvSpPr>
            <p:cNvPr name="Freeform 8" id="8"/>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4"/>
              <a:stretch>
                <a:fillRect l="-6181" t="0" r="-6181" b="0"/>
              </a:stretch>
            </a:blipFill>
          </p:spPr>
        </p:sp>
      </p:grpSp>
      <p:grpSp>
        <p:nvGrpSpPr>
          <p:cNvPr name="Group 9" id="9"/>
          <p:cNvGrpSpPr/>
          <p:nvPr/>
        </p:nvGrpSpPr>
        <p:grpSpPr>
          <a:xfrm rot="0">
            <a:off x="17046560" y="971543"/>
            <a:ext cx="212740" cy="21274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6745896" y="971543"/>
            <a:ext cx="212740" cy="212740"/>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4" id="14"/>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15" id="15"/>
          <p:cNvGrpSpPr/>
          <p:nvPr/>
        </p:nvGrpSpPr>
        <p:grpSpPr>
          <a:xfrm rot="0">
            <a:off x="16447431" y="971543"/>
            <a:ext cx="212740" cy="212740"/>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7" id="17"/>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sp>
        <p:nvSpPr>
          <p:cNvPr name="AutoShape 18" id="18"/>
          <p:cNvSpPr/>
          <p:nvPr/>
        </p:nvSpPr>
        <p:spPr>
          <a:xfrm>
            <a:off x="15780395" y="3836281"/>
            <a:ext cx="1384395" cy="0"/>
          </a:xfrm>
          <a:prstGeom prst="line">
            <a:avLst/>
          </a:prstGeom>
          <a:ln cap="flat" w="19050">
            <a:solidFill>
              <a:srgbClr val="F5F5F5"/>
            </a:solidFill>
            <a:prstDash val="solid"/>
            <a:headEnd type="none" len="sm" w="sm"/>
            <a:tailEnd type="none" len="sm" w="sm"/>
          </a:ln>
        </p:spPr>
      </p:sp>
      <p:sp>
        <p:nvSpPr>
          <p:cNvPr name="Freeform 19" id="19"/>
          <p:cNvSpPr/>
          <p:nvPr/>
        </p:nvSpPr>
        <p:spPr>
          <a:xfrm flipH="false" flipV="false" rot="0">
            <a:off x="6859255" y="4181815"/>
            <a:ext cx="777331" cy="777331"/>
          </a:xfrm>
          <a:custGeom>
            <a:avLst/>
            <a:gdLst/>
            <a:ahLst/>
            <a:cxnLst/>
            <a:rect r="r" b="b" t="t" l="l"/>
            <a:pathLst>
              <a:path h="777331" w="777331">
                <a:moveTo>
                  <a:pt x="0" y="0"/>
                </a:moveTo>
                <a:lnTo>
                  <a:pt x="777331" y="0"/>
                </a:lnTo>
                <a:lnTo>
                  <a:pt x="777331" y="777331"/>
                </a:lnTo>
                <a:lnTo>
                  <a:pt x="0" y="77733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0" id="20"/>
          <p:cNvSpPr txBox="true"/>
          <p:nvPr/>
        </p:nvSpPr>
        <p:spPr>
          <a:xfrm rot="0">
            <a:off x="16742573" y="9410509"/>
            <a:ext cx="611237" cy="347938"/>
          </a:xfrm>
          <a:prstGeom prst="rect">
            <a:avLst/>
          </a:prstGeom>
        </p:spPr>
        <p:txBody>
          <a:bodyPr anchor="t" rtlCol="false" tIns="0" lIns="0" bIns="0" rIns="0">
            <a:spAutoFit/>
          </a:bodyPr>
          <a:lstStyle/>
          <a:p>
            <a:pPr algn="ctr">
              <a:lnSpc>
                <a:spcPts val="2728"/>
              </a:lnSpc>
              <a:spcBef>
                <a:spcPct val="0"/>
              </a:spcBef>
            </a:pPr>
            <a:r>
              <a:rPr lang="en-US" b="true" sz="1948">
                <a:solidFill>
                  <a:srgbClr val="F5F5F5"/>
                </a:solidFill>
                <a:latin typeface="Poppins Heavy"/>
                <a:ea typeface="Poppins Heavy"/>
                <a:cs typeface="Poppins Heavy"/>
                <a:sym typeface="Poppins Heavy"/>
              </a:rPr>
              <a:t>06   </a:t>
            </a:r>
            <a:r>
              <a:rPr lang="en-US" sz="1948">
                <a:solidFill>
                  <a:srgbClr val="F5F5F5"/>
                </a:solidFill>
                <a:latin typeface="Poppins"/>
                <a:ea typeface="Poppins"/>
                <a:cs typeface="Poppins"/>
                <a:sym typeface="Poppins"/>
              </a:rPr>
              <a:t>|</a:t>
            </a:r>
          </a:p>
        </p:txBody>
      </p:sp>
      <p:sp>
        <p:nvSpPr>
          <p:cNvPr name="TextBox 21" id="21"/>
          <p:cNvSpPr txBox="true"/>
          <p:nvPr/>
        </p:nvSpPr>
        <p:spPr>
          <a:xfrm rot="0">
            <a:off x="11613586" y="1760949"/>
            <a:ext cx="5645714" cy="883285"/>
          </a:xfrm>
          <a:prstGeom prst="rect">
            <a:avLst/>
          </a:prstGeom>
        </p:spPr>
        <p:txBody>
          <a:bodyPr anchor="t" rtlCol="false" tIns="0" lIns="0" bIns="0" rIns="0">
            <a:spAutoFit/>
          </a:bodyPr>
          <a:lstStyle/>
          <a:p>
            <a:pPr algn="r">
              <a:lnSpc>
                <a:spcPts val="6379"/>
              </a:lnSpc>
            </a:pPr>
            <a:r>
              <a:rPr lang="en-US" b="true" sz="5799">
                <a:solidFill>
                  <a:srgbClr val="FFFFFF"/>
                </a:solidFill>
                <a:latin typeface="Poppins Ultra-Bold"/>
                <a:ea typeface="Poppins Ultra-Bold"/>
                <a:cs typeface="Poppins Ultra-Bold"/>
                <a:sym typeface="Poppins Ultra-Bold"/>
              </a:rPr>
              <a:t>Keunggulan </a:t>
            </a:r>
          </a:p>
        </p:txBody>
      </p:sp>
      <p:sp>
        <p:nvSpPr>
          <p:cNvPr name="TextBox 22" id="22"/>
          <p:cNvSpPr txBox="true"/>
          <p:nvPr/>
        </p:nvSpPr>
        <p:spPr>
          <a:xfrm rot="0">
            <a:off x="6902601" y="4270443"/>
            <a:ext cx="690640" cy="523875"/>
          </a:xfrm>
          <a:prstGeom prst="rect">
            <a:avLst/>
          </a:prstGeom>
        </p:spPr>
        <p:txBody>
          <a:bodyPr anchor="t" rtlCol="false" tIns="0" lIns="0" bIns="0" rIns="0">
            <a:spAutoFit/>
          </a:bodyPr>
          <a:lstStyle/>
          <a:p>
            <a:pPr algn="ctr">
              <a:lnSpc>
                <a:spcPts val="4199"/>
              </a:lnSpc>
              <a:spcBef>
                <a:spcPct val="0"/>
              </a:spcBef>
            </a:pPr>
            <a:r>
              <a:rPr lang="en-US" b="true" sz="2999">
                <a:solidFill>
                  <a:srgbClr val="3A3A3A"/>
                </a:solidFill>
                <a:latin typeface="Poppins Heavy"/>
                <a:ea typeface="Poppins Heavy"/>
                <a:cs typeface="Poppins Heavy"/>
                <a:sym typeface="Poppins Heavy"/>
              </a:rPr>
              <a:t>01</a:t>
            </a:r>
          </a:p>
        </p:txBody>
      </p:sp>
      <p:sp>
        <p:nvSpPr>
          <p:cNvPr name="TextBox 23" id="23"/>
          <p:cNvSpPr txBox="true"/>
          <p:nvPr/>
        </p:nvSpPr>
        <p:spPr>
          <a:xfrm rot="0">
            <a:off x="7948981" y="4008506"/>
            <a:ext cx="2810938" cy="1047750"/>
          </a:xfrm>
          <a:prstGeom prst="rect">
            <a:avLst/>
          </a:prstGeom>
        </p:spPr>
        <p:txBody>
          <a:bodyPr anchor="t" rtlCol="false" tIns="0" lIns="0" bIns="0" rIns="0">
            <a:spAutoFit/>
          </a:bodyPr>
          <a:lstStyle/>
          <a:p>
            <a:pPr algn="l">
              <a:lnSpc>
                <a:spcPts val="4199"/>
              </a:lnSpc>
              <a:spcBef>
                <a:spcPct val="0"/>
              </a:spcBef>
            </a:pPr>
            <a:r>
              <a:rPr lang="en-US" b="true" sz="2999">
                <a:solidFill>
                  <a:srgbClr val="F5F5F5"/>
                </a:solidFill>
                <a:latin typeface="Poppins Ultra-Bold"/>
                <a:ea typeface="Poppins Ultra-Bold"/>
                <a:cs typeface="Poppins Ultra-Bold"/>
                <a:sym typeface="Poppins Ultra-Bold"/>
              </a:rPr>
              <a:t>Pengalaman &amp; Kredibilitas</a:t>
            </a:r>
          </a:p>
        </p:txBody>
      </p:sp>
      <p:sp>
        <p:nvSpPr>
          <p:cNvPr name="TextBox 24" id="24"/>
          <p:cNvSpPr txBox="true"/>
          <p:nvPr/>
        </p:nvSpPr>
        <p:spPr>
          <a:xfrm rot="0">
            <a:off x="6859255" y="5095592"/>
            <a:ext cx="4002986" cy="902578"/>
          </a:xfrm>
          <a:prstGeom prst="rect">
            <a:avLst/>
          </a:prstGeom>
        </p:spPr>
        <p:txBody>
          <a:bodyPr anchor="t" rtlCol="false" tIns="0" lIns="0" bIns="0" rIns="0">
            <a:spAutoFit/>
          </a:bodyPr>
          <a:lstStyle/>
          <a:p>
            <a:pPr algn="l">
              <a:lnSpc>
                <a:spcPts val="2445"/>
              </a:lnSpc>
              <a:spcBef>
                <a:spcPct val="0"/>
              </a:spcBef>
            </a:pPr>
            <a:r>
              <a:rPr lang="en-US" b="true" sz="1746">
                <a:solidFill>
                  <a:srgbClr val="F5F5F5"/>
                </a:solidFill>
                <a:latin typeface="Nunito Semi-Bold"/>
                <a:ea typeface="Nunito Semi-Bold"/>
                <a:cs typeface="Nunito Semi-Bold"/>
                <a:sym typeface="Nunito Semi-Bold"/>
              </a:rPr>
              <a:t>Lebih dari 20 tahun melayani ratusan klien dengan hasil yang terbukti berkualitas dan memuaskan</a:t>
            </a:r>
          </a:p>
        </p:txBody>
      </p:sp>
      <p:sp>
        <p:nvSpPr>
          <p:cNvPr name="Freeform 25" id="25"/>
          <p:cNvSpPr/>
          <p:nvPr/>
        </p:nvSpPr>
        <p:spPr>
          <a:xfrm flipH="false" flipV="false" rot="0">
            <a:off x="6859255" y="6757857"/>
            <a:ext cx="777331" cy="777331"/>
          </a:xfrm>
          <a:custGeom>
            <a:avLst/>
            <a:gdLst/>
            <a:ahLst/>
            <a:cxnLst/>
            <a:rect r="r" b="b" t="t" l="l"/>
            <a:pathLst>
              <a:path h="777331" w="777331">
                <a:moveTo>
                  <a:pt x="0" y="0"/>
                </a:moveTo>
                <a:lnTo>
                  <a:pt x="777331" y="0"/>
                </a:lnTo>
                <a:lnTo>
                  <a:pt x="777331" y="777330"/>
                </a:lnTo>
                <a:lnTo>
                  <a:pt x="0" y="77733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6" id="26"/>
          <p:cNvSpPr txBox="true"/>
          <p:nvPr/>
        </p:nvSpPr>
        <p:spPr>
          <a:xfrm rot="0">
            <a:off x="6902601" y="6846484"/>
            <a:ext cx="690640" cy="523875"/>
          </a:xfrm>
          <a:prstGeom prst="rect">
            <a:avLst/>
          </a:prstGeom>
        </p:spPr>
        <p:txBody>
          <a:bodyPr anchor="t" rtlCol="false" tIns="0" lIns="0" bIns="0" rIns="0">
            <a:spAutoFit/>
          </a:bodyPr>
          <a:lstStyle/>
          <a:p>
            <a:pPr algn="ctr">
              <a:lnSpc>
                <a:spcPts val="4199"/>
              </a:lnSpc>
              <a:spcBef>
                <a:spcPct val="0"/>
              </a:spcBef>
            </a:pPr>
            <a:r>
              <a:rPr lang="en-US" b="true" sz="2999">
                <a:solidFill>
                  <a:srgbClr val="3A3A3A"/>
                </a:solidFill>
                <a:latin typeface="Poppins Heavy"/>
                <a:ea typeface="Poppins Heavy"/>
                <a:cs typeface="Poppins Heavy"/>
                <a:sym typeface="Poppins Heavy"/>
              </a:rPr>
              <a:t>03</a:t>
            </a:r>
          </a:p>
        </p:txBody>
      </p:sp>
      <p:sp>
        <p:nvSpPr>
          <p:cNvPr name="TextBox 27" id="27"/>
          <p:cNvSpPr txBox="true"/>
          <p:nvPr/>
        </p:nvSpPr>
        <p:spPr>
          <a:xfrm rot="0">
            <a:off x="7846658" y="6584547"/>
            <a:ext cx="3015583" cy="1047750"/>
          </a:xfrm>
          <a:prstGeom prst="rect">
            <a:avLst/>
          </a:prstGeom>
        </p:spPr>
        <p:txBody>
          <a:bodyPr anchor="t" rtlCol="false" tIns="0" lIns="0" bIns="0" rIns="0">
            <a:spAutoFit/>
          </a:bodyPr>
          <a:lstStyle/>
          <a:p>
            <a:pPr algn="l">
              <a:lnSpc>
                <a:spcPts val="4199"/>
              </a:lnSpc>
              <a:spcBef>
                <a:spcPct val="0"/>
              </a:spcBef>
            </a:pPr>
            <a:r>
              <a:rPr lang="en-US" b="true" sz="2999">
                <a:solidFill>
                  <a:srgbClr val="F5F5F5"/>
                </a:solidFill>
                <a:latin typeface="Poppins Ultra-Bold"/>
                <a:ea typeface="Poppins Ultra-Bold"/>
                <a:cs typeface="Poppins Ultra-Bold"/>
                <a:sym typeface="Poppins Ultra-Bold"/>
              </a:rPr>
              <a:t>Desain Inovatif &amp; Custom</a:t>
            </a:r>
          </a:p>
        </p:txBody>
      </p:sp>
      <p:sp>
        <p:nvSpPr>
          <p:cNvPr name="TextBox 28" id="28"/>
          <p:cNvSpPr txBox="true"/>
          <p:nvPr/>
        </p:nvSpPr>
        <p:spPr>
          <a:xfrm rot="0">
            <a:off x="6859255" y="7671633"/>
            <a:ext cx="4002986" cy="902578"/>
          </a:xfrm>
          <a:prstGeom prst="rect">
            <a:avLst/>
          </a:prstGeom>
        </p:spPr>
        <p:txBody>
          <a:bodyPr anchor="t" rtlCol="false" tIns="0" lIns="0" bIns="0" rIns="0">
            <a:spAutoFit/>
          </a:bodyPr>
          <a:lstStyle/>
          <a:p>
            <a:pPr algn="l">
              <a:lnSpc>
                <a:spcPts val="2445"/>
              </a:lnSpc>
              <a:spcBef>
                <a:spcPct val="0"/>
              </a:spcBef>
            </a:pPr>
            <a:r>
              <a:rPr lang="en-US" b="true" sz="1746">
                <a:solidFill>
                  <a:srgbClr val="F5F5F5"/>
                </a:solidFill>
                <a:latin typeface="Nunito Semi-Bold"/>
                <a:ea typeface="Nunito Semi-Bold"/>
                <a:cs typeface="Nunito Semi-Bold"/>
                <a:sym typeface="Nunito Semi-Bold"/>
              </a:rPr>
              <a:t>Menawarkan desain kreatif yang dapat disesuaikan dengan kebutuhan dan karakter bangunan pelanggan.</a:t>
            </a:r>
          </a:p>
        </p:txBody>
      </p:sp>
      <p:sp>
        <p:nvSpPr>
          <p:cNvPr name="Freeform 29" id="29"/>
          <p:cNvSpPr/>
          <p:nvPr/>
        </p:nvSpPr>
        <p:spPr>
          <a:xfrm flipH="false" flipV="false" rot="0">
            <a:off x="11524101" y="4181815"/>
            <a:ext cx="777331" cy="777331"/>
          </a:xfrm>
          <a:custGeom>
            <a:avLst/>
            <a:gdLst/>
            <a:ahLst/>
            <a:cxnLst/>
            <a:rect r="r" b="b" t="t" l="l"/>
            <a:pathLst>
              <a:path h="777331" w="777331">
                <a:moveTo>
                  <a:pt x="0" y="0"/>
                </a:moveTo>
                <a:lnTo>
                  <a:pt x="777330" y="0"/>
                </a:lnTo>
                <a:lnTo>
                  <a:pt x="777330" y="777331"/>
                </a:lnTo>
                <a:lnTo>
                  <a:pt x="0" y="77733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30" id="30"/>
          <p:cNvSpPr txBox="true"/>
          <p:nvPr/>
        </p:nvSpPr>
        <p:spPr>
          <a:xfrm rot="0">
            <a:off x="11567446" y="4270443"/>
            <a:ext cx="690640" cy="523875"/>
          </a:xfrm>
          <a:prstGeom prst="rect">
            <a:avLst/>
          </a:prstGeom>
        </p:spPr>
        <p:txBody>
          <a:bodyPr anchor="t" rtlCol="false" tIns="0" lIns="0" bIns="0" rIns="0">
            <a:spAutoFit/>
          </a:bodyPr>
          <a:lstStyle/>
          <a:p>
            <a:pPr algn="ctr">
              <a:lnSpc>
                <a:spcPts val="4199"/>
              </a:lnSpc>
              <a:spcBef>
                <a:spcPct val="0"/>
              </a:spcBef>
            </a:pPr>
            <a:r>
              <a:rPr lang="en-US" b="true" sz="2999">
                <a:solidFill>
                  <a:srgbClr val="3A3A3A"/>
                </a:solidFill>
                <a:latin typeface="Poppins Heavy"/>
                <a:ea typeface="Poppins Heavy"/>
                <a:cs typeface="Poppins Heavy"/>
                <a:sym typeface="Poppins Heavy"/>
              </a:rPr>
              <a:t>02</a:t>
            </a:r>
          </a:p>
        </p:txBody>
      </p:sp>
      <p:sp>
        <p:nvSpPr>
          <p:cNvPr name="TextBox 31" id="31"/>
          <p:cNvSpPr txBox="true"/>
          <p:nvPr/>
        </p:nvSpPr>
        <p:spPr>
          <a:xfrm rot="0">
            <a:off x="12511504" y="4008506"/>
            <a:ext cx="3493087" cy="1047750"/>
          </a:xfrm>
          <a:prstGeom prst="rect">
            <a:avLst/>
          </a:prstGeom>
        </p:spPr>
        <p:txBody>
          <a:bodyPr anchor="t" rtlCol="false" tIns="0" lIns="0" bIns="0" rIns="0">
            <a:spAutoFit/>
          </a:bodyPr>
          <a:lstStyle/>
          <a:p>
            <a:pPr algn="l">
              <a:lnSpc>
                <a:spcPts val="4199"/>
              </a:lnSpc>
              <a:spcBef>
                <a:spcPct val="0"/>
              </a:spcBef>
            </a:pPr>
            <a:r>
              <a:rPr lang="en-US" b="true" sz="2999">
                <a:solidFill>
                  <a:srgbClr val="F5F5F5"/>
                </a:solidFill>
                <a:latin typeface="Poppins Ultra-Bold"/>
                <a:ea typeface="Poppins Ultra-Bold"/>
                <a:cs typeface="Poppins Ultra-Bold"/>
                <a:sym typeface="Poppins Ultra-Bold"/>
              </a:rPr>
              <a:t>Kualitas Material &amp; Pengerjaan</a:t>
            </a:r>
          </a:p>
        </p:txBody>
      </p:sp>
      <p:sp>
        <p:nvSpPr>
          <p:cNvPr name="TextBox 32" id="32"/>
          <p:cNvSpPr txBox="true"/>
          <p:nvPr/>
        </p:nvSpPr>
        <p:spPr>
          <a:xfrm rot="0">
            <a:off x="11524101" y="5095592"/>
            <a:ext cx="4002986" cy="1208701"/>
          </a:xfrm>
          <a:prstGeom prst="rect">
            <a:avLst/>
          </a:prstGeom>
        </p:spPr>
        <p:txBody>
          <a:bodyPr anchor="t" rtlCol="false" tIns="0" lIns="0" bIns="0" rIns="0">
            <a:spAutoFit/>
          </a:bodyPr>
          <a:lstStyle/>
          <a:p>
            <a:pPr algn="l">
              <a:lnSpc>
                <a:spcPts val="2445"/>
              </a:lnSpc>
              <a:spcBef>
                <a:spcPct val="0"/>
              </a:spcBef>
            </a:pPr>
            <a:r>
              <a:rPr lang="en-US" b="true" sz="1746">
                <a:solidFill>
                  <a:srgbClr val="F5F5F5"/>
                </a:solidFill>
                <a:latin typeface="Nunito Semi-Bold"/>
                <a:ea typeface="Nunito Semi-Bold"/>
                <a:cs typeface="Nunito Semi-Bold"/>
                <a:sym typeface="Nunito Semi-Bold"/>
              </a:rPr>
              <a:t>Menggunakan bahan unggulan dan dikerjakan oleh tim profesional untuk memastikan daya tahan dan estetika terbaik.</a:t>
            </a:r>
          </a:p>
        </p:txBody>
      </p:sp>
      <p:sp>
        <p:nvSpPr>
          <p:cNvPr name="Freeform 33" id="33"/>
          <p:cNvSpPr/>
          <p:nvPr/>
        </p:nvSpPr>
        <p:spPr>
          <a:xfrm flipH="false" flipV="false" rot="0">
            <a:off x="11524101" y="6757857"/>
            <a:ext cx="777331" cy="777331"/>
          </a:xfrm>
          <a:custGeom>
            <a:avLst/>
            <a:gdLst/>
            <a:ahLst/>
            <a:cxnLst/>
            <a:rect r="r" b="b" t="t" l="l"/>
            <a:pathLst>
              <a:path h="777331" w="777331">
                <a:moveTo>
                  <a:pt x="0" y="0"/>
                </a:moveTo>
                <a:lnTo>
                  <a:pt x="777330" y="0"/>
                </a:lnTo>
                <a:lnTo>
                  <a:pt x="777330" y="777330"/>
                </a:lnTo>
                <a:lnTo>
                  <a:pt x="0" y="77733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34" id="34"/>
          <p:cNvSpPr txBox="true"/>
          <p:nvPr/>
        </p:nvSpPr>
        <p:spPr>
          <a:xfrm rot="0">
            <a:off x="11567446" y="6846484"/>
            <a:ext cx="690640" cy="523875"/>
          </a:xfrm>
          <a:prstGeom prst="rect">
            <a:avLst/>
          </a:prstGeom>
        </p:spPr>
        <p:txBody>
          <a:bodyPr anchor="t" rtlCol="false" tIns="0" lIns="0" bIns="0" rIns="0">
            <a:spAutoFit/>
          </a:bodyPr>
          <a:lstStyle/>
          <a:p>
            <a:pPr algn="ctr">
              <a:lnSpc>
                <a:spcPts val="4199"/>
              </a:lnSpc>
              <a:spcBef>
                <a:spcPct val="0"/>
              </a:spcBef>
            </a:pPr>
            <a:r>
              <a:rPr lang="en-US" b="true" sz="2999">
                <a:solidFill>
                  <a:srgbClr val="3A3A3A"/>
                </a:solidFill>
                <a:latin typeface="Poppins Heavy"/>
                <a:ea typeface="Poppins Heavy"/>
                <a:cs typeface="Poppins Heavy"/>
                <a:sym typeface="Poppins Heavy"/>
              </a:rPr>
              <a:t>04</a:t>
            </a:r>
          </a:p>
        </p:txBody>
      </p:sp>
      <p:sp>
        <p:nvSpPr>
          <p:cNvPr name="TextBox 35" id="35"/>
          <p:cNvSpPr txBox="true"/>
          <p:nvPr/>
        </p:nvSpPr>
        <p:spPr>
          <a:xfrm rot="0">
            <a:off x="12617874" y="6584547"/>
            <a:ext cx="4340762" cy="1047750"/>
          </a:xfrm>
          <a:prstGeom prst="rect">
            <a:avLst/>
          </a:prstGeom>
        </p:spPr>
        <p:txBody>
          <a:bodyPr anchor="t" rtlCol="false" tIns="0" lIns="0" bIns="0" rIns="0">
            <a:spAutoFit/>
          </a:bodyPr>
          <a:lstStyle/>
          <a:p>
            <a:pPr algn="l">
              <a:lnSpc>
                <a:spcPts val="4199"/>
              </a:lnSpc>
              <a:spcBef>
                <a:spcPct val="0"/>
              </a:spcBef>
            </a:pPr>
            <a:r>
              <a:rPr lang="en-US" b="true" sz="2999">
                <a:solidFill>
                  <a:srgbClr val="F5F5F5"/>
                </a:solidFill>
                <a:latin typeface="Poppins Ultra-Bold"/>
                <a:ea typeface="Poppins Ultra-Bold"/>
                <a:cs typeface="Poppins Ultra-Bold"/>
                <a:sym typeface="Poppins Ultra-Bold"/>
              </a:rPr>
              <a:t>Layanan Profesional &amp; Tepat Waktu</a:t>
            </a:r>
          </a:p>
        </p:txBody>
      </p:sp>
      <p:sp>
        <p:nvSpPr>
          <p:cNvPr name="TextBox 36" id="36"/>
          <p:cNvSpPr txBox="true"/>
          <p:nvPr/>
        </p:nvSpPr>
        <p:spPr>
          <a:xfrm rot="0">
            <a:off x="11524101" y="7671633"/>
            <a:ext cx="4002986" cy="1208701"/>
          </a:xfrm>
          <a:prstGeom prst="rect">
            <a:avLst/>
          </a:prstGeom>
        </p:spPr>
        <p:txBody>
          <a:bodyPr anchor="t" rtlCol="false" tIns="0" lIns="0" bIns="0" rIns="0">
            <a:spAutoFit/>
          </a:bodyPr>
          <a:lstStyle/>
          <a:p>
            <a:pPr algn="l">
              <a:lnSpc>
                <a:spcPts val="2445"/>
              </a:lnSpc>
              <a:spcBef>
                <a:spcPct val="0"/>
              </a:spcBef>
            </a:pPr>
            <a:r>
              <a:rPr lang="en-US" b="true" sz="1746">
                <a:solidFill>
                  <a:srgbClr val="F5F5F5"/>
                </a:solidFill>
                <a:latin typeface="Nunito Semi-Bold"/>
                <a:ea typeface="Nunito Semi-Bold"/>
                <a:cs typeface="Nunito Semi-Bold"/>
                <a:sym typeface="Nunito Semi-Bold"/>
              </a:rPr>
              <a:t>Komitmen kami adalah memberikan pelayanan yang ramah, proses yang efisien, dan penyelesaian proyek sesuai jadwal.</a:t>
            </a:r>
          </a:p>
        </p:txBody>
      </p:sp>
      <p:sp>
        <p:nvSpPr>
          <p:cNvPr name="TextBox 37" id="37"/>
          <p:cNvSpPr txBox="true"/>
          <p:nvPr/>
        </p:nvSpPr>
        <p:spPr>
          <a:xfrm rot="0">
            <a:off x="11507217" y="2486271"/>
            <a:ext cx="5645714" cy="1692910"/>
          </a:xfrm>
          <a:prstGeom prst="rect">
            <a:avLst/>
          </a:prstGeom>
        </p:spPr>
        <p:txBody>
          <a:bodyPr anchor="t" rtlCol="false" tIns="0" lIns="0" bIns="0" rIns="0">
            <a:spAutoFit/>
          </a:bodyPr>
          <a:lstStyle/>
          <a:p>
            <a:pPr algn="r">
              <a:lnSpc>
                <a:spcPts val="6379"/>
              </a:lnSpc>
            </a:pPr>
            <a:r>
              <a:rPr lang="en-US" b="true" sz="5799">
                <a:solidFill>
                  <a:srgbClr val="1BB3C6"/>
                </a:solidFill>
                <a:latin typeface="Poppins Ultra-Bold"/>
                <a:ea typeface="Poppins Ultra-Bold"/>
                <a:cs typeface="Poppins Ultra-Bold"/>
                <a:sym typeface="Poppins Ultra-Bold"/>
              </a:rPr>
              <a:t> Kompetitif Kami</a:t>
            </a:r>
          </a:p>
        </p:txBody>
      </p:sp>
      <p:sp>
        <p:nvSpPr>
          <p:cNvPr name="Freeform 38" id="38"/>
          <p:cNvSpPr/>
          <p:nvPr/>
        </p:nvSpPr>
        <p:spPr>
          <a:xfrm flipH="false" flipV="false" rot="0">
            <a:off x="426116" y="449734"/>
            <a:ext cx="1393826" cy="1393826"/>
          </a:xfrm>
          <a:custGeom>
            <a:avLst/>
            <a:gdLst/>
            <a:ahLst/>
            <a:cxnLst/>
            <a:rect r="r" b="b" t="t" l="l"/>
            <a:pathLst>
              <a:path h="1393826" w="1393826">
                <a:moveTo>
                  <a:pt x="0" y="0"/>
                </a:moveTo>
                <a:lnTo>
                  <a:pt x="1393826" y="0"/>
                </a:lnTo>
                <a:lnTo>
                  <a:pt x="1393826" y="1393827"/>
                </a:lnTo>
                <a:lnTo>
                  <a:pt x="0" y="1393827"/>
                </a:lnTo>
                <a:lnTo>
                  <a:pt x="0" y="0"/>
                </a:lnTo>
                <a:close/>
              </a:path>
            </a:pathLst>
          </a:custGeom>
          <a:blipFill>
            <a:blip r:embed="rId7"/>
            <a:stretch>
              <a:fillRect l="0" t="0" r="0" b="0"/>
            </a:stretch>
          </a:blipFill>
        </p:spPr>
      </p:sp>
      <p:sp>
        <p:nvSpPr>
          <p:cNvPr name="TextBox 39" id="39"/>
          <p:cNvSpPr txBox="true"/>
          <p:nvPr/>
        </p:nvSpPr>
        <p:spPr>
          <a:xfrm rot="0">
            <a:off x="1896142" y="809713"/>
            <a:ext cx="1743082" cy="597662"/>
          </a:xfrm>
          <a:prstGeom prst="rect">
            <a:avLst/>
          </a:prstGeom>
        </p:spPr>
        <p:txBody>
          <a:bodyPr anchor="t" rtlCol="false" tIns="0" lIns="0" bIns="0" rIns="0">
            <a:spAutoFit/>
          </a:bodyPr>
          <a:lstStyle/>
          <a:p>
            <a:pPr algn="l">
              <a:lnSpc>
                <a:spcPts val="2254"/>
              </a:lnSpc>
            </a:pPr>
            <a:r>
              <a:rPr lang="en-US" sz="2300" b="true">
                <a:solidFill>
                  <a:srgbClr val="F5F5F5"/>
                </a:solidFill>
                <a:latin typeface="Poppins Bold"/>
                <a:ea typeface="Poppins Bold"/>
                <a:cs typeface="Poppins Bold"/>
                <a:sym typeface="Poppins Bold"/>
              </a:rPr>
              <a:t>Rizki</a:t>
            </a:r>
          </a:p>
          <a:p>
            <a:pPr algn="l">
              <a:lnSpc>
                <a:spcPts val="2254"/>
              </a:lnSpc>
            </a:pPr>
            <a:r>
              <a:rPr lang="en-US" sz="2300">
                <a:solidFill>
                  <a:srgbClr val="F5F5F5"/>
                </a:solidFill>
                <a:latin typeface="Poppins"/>
                <a:ea typeface="Poppins"/>
                <a:cs typeface="Poppins"/>
                <a:sym typeface="Poppins"/>
              </a:rPr>
              <a:t>Awning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3A3A3A"/>
        </a:solidFill>
      </p:bgPr>
    </p:bg>
    <p:spTree>
      <p:nvGrpSpPr>
        <p:cNvPr id="1" name=""/>
        <p:cNvGrpSpPr/>
        <p:nvPr/>
      </p:nvGrpSpPr>
      <p:grpSpPr>
        <a:xfrm>
          <a:off x="0" y="0"/>
          <a:ext cx="0" cy="0"/>
          <a:chOff x="0" y="0"/>
          <a:chExt cx="0" cy="0"/>
        </a:xfrm>
      </p:grpSpPr>
      <p:sp>
        <p:nvSpPr>
          <p:cNvPr name="Freeform 2" id="2"/>
          <p:cNvSpPr/>
          <p:nvPr/>
        </p:nvSpPr>
        <p:spPr>
          <a:xfrm flipH="false" flipV="false" rot="0">
            <a:off x="17391752" y="9503010"/>
            <a:ext cx="384276" cy="220085"/>
          </a:xfrm>
          <a:custGeom>
            <a:avLst/>
            <a:gdLst/>
            <a:ahLst/>
            <a:cxnLst/>
            <a:rect r="r" b="b" t="t" l="l"/>
            <a:pathLst>
              <a:path h="220085" w="384276">
                <a:moveTo>
                  <a:pt x="0" y="0"/>
                </a:moveTo>
                <a:lnTo>
                  <a:pt x="384275" y="0"/>
                </a:lnTo>
                <a:lnTo>
                  <a:pt x="384275" y="220086"/>
                </a:lnTo>
                <a:lnTo>
                  <a:pt x="0" y="2200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3" id="3"/>
          <p:cNvSpPr/>
          <p:nvPr/>
        </p:nvSpPr>
        <p:spPr>
          <a:xfrm>
            <a:off x="0" y="9613053"/>
            <a:ext cx="16742573" cy="0"/>
          </a:xfrm>
          <a:prstGeom prst="line">
            <a:avLst/>
          </a:prstGeom>
          <a:ln cap="flat" w="9525">
            <a:solidFill>
              <a:srgbClr val="F5F5F5"/>
            </a:solidFill>
            <a:prstDash val="solid"/>
            <a:headEnd type="none" len="sm" w="sm"/>
            <a:tailEnd type="none" len="sm" w="sm"/>
          </a:ln>
        </p:spPr>
      </p:sp>
      <p:grpSp>
        <p:nvGrpSpPr>
          <p:cNvPr name="Group 4" id="4"/>
          <p:cNvGrpSpPr/>
          <p:nvPr/>
        </p:nvGrpSpPr>
        <p:grpSpPr>
          <a:xfrm rot="0">
            <a:off x="17046560" y="971543"/>
            <a:ext cx="212740" cy="212740"/>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6" id="6"/>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16745896" y="971543"/>
            <a:ext cx="212740" cy="212740"/>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9" id="9"/>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10" id="10"/>
          <p:cNvGrpSpPr/>
          <p:nvPr/>
        </p:nvGrpSpPr>
        <p:grpSpPr>
          <a:xfrm rot="0">
            <a:off x="16447431" y="971543"/>
            <a:ext cx="212740" cy="212740"/>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2" id="12"/>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13" id="13"/>
          <p:cNvGrpSpPr/>
          <p:nvPr/>
        </p:nvGrpSpPr>
        <p:grpSpPr>
          <a:xfrm rot="0">
            <a:off x="0" y="3406090"/>
            <a:ext cx="9609801" cy="4804901"/>
            <a:chOff x="0" y="0"/>
            <a:chExt cx="812800" cy="406400"/>
          </a:xfrm>
        </p:grpSpPr>
        <p:sp>
          <p:nvSpPr>
            <p:cNvPr name="Freeform 14" id="14"/>
            <p:cNvSpPr/>
            <p:nvPr/>
          </p:nvSpPr>
          <p:spPr>
            <a:xfrm flipH="false" flipV="false" rot="0">
              <a:off x="0" y="0"/>
              <a:ext cx="812800" cy="406400"/>
            </a:xfrm>
            <a:custGeom>
              <a:avLst/>
              <a:gdLst/>
              <a:ahLst/>
              <a:cxnLst/>
              <a:rect r="r" b="b" t="t" l="l"/>
              <a:pathLst>
                <a:path h="406400" w="812800">
                  <a:moveTo>
                    <a:pt x="609600" y="0"/>
                  </a:moveTo>
                  <a:lnTo>
                    <a:pt x="0" y="0"/>
                  </a:lnTo>
                  <a:lnTo>
                    <a:pt x="0" y="406400"/>
                  </a:lnTo>
                  <a:lnTo>
                    <a:pt x="609600" y="406400"/>
                  </a:lnTo>
                  <a:lnTo>
                    <a:pt x="812800" y="203200"/>
                  </a:lnTo>
                  <a:lnTo>
                    <a:pt x="609600" y="0"/>
                  </a:lnTo>
                  <a:close/>
                </a:path>
              </a:pathLst>
            </a:custGeom>
            <a:blipFill>
              <a:blip r:embed="rId4"/>
              <a:stretch>
                <a:fillRect l="0" t="-16625" r="0" b="-16625"/>
              </a:stretch>
            </a:blipFill>
          </p:spPr>
        </p:sp>
      </p:grpSp>
      <p:sp>
        <p:nvSpPr>
          <p:cNvPr name="TextBox 15" id="15"/>
          <p:cNvSpPr txBox="true"/>
          <p:nvPr/>
        </p:nvSpPr>
        <p:spPr>
          <a:xfrm rot="0">
            <a:off x="16742573" y="9410509"/>
            <a:ext cx="611237" cy="347938"/>
          </a:xfrm>
          <a:prstGeom prst="rect">
            <a:avLst/>
          </a:prstGeom>
        </p:spPr>
        <p:txBody>
          <a:bodyPr anchor="t" rtlCol="false" tIns="0" lIns="0" bIns="0" rIns="0">
            <a:spAutoFit/>
          </a:bodyPr>
          <a:lstStyle/>
          <a:p>
            <a:pPr algn="ctr">
              <a:lnSpc>
                <a:spcPts val="2728"/>
              </a:lnSpc>
              <a:spcBef>
                <a:spcPct val="0"/>
              </a:spcBef>
            </a:pPr>
            <a:r>
              <a:rPr lang="en-US" b="true" sz="1948">
                <a:solidFill>
                  <a:srgbClr val="F5F5F5"/>
                </a:solidFill>
                <a:latin typeface="Poppins Bold"/>
                <a:ea typeface="Poppins Bold"/>
                <a:cs typeface="Poppins Bold"/>
                <a:sym typeface="Poppins Bold"/>
              </a:rPr>
              <a:t>07</a:t>
            </a:r>
          </a:p>
        </p:txBody>
      </p:sp>
      <p:sp>
        <p:nvSpPr>
          <p:cNvPr name="TextBox 16" id="16"/>
          <p:cNvSpPr txBox="true"/>
          <p:nvPr/>
        </p:nvSpPr>
        <p:spPr>
          <a:xfrm rot="0">
            <a:off x="9812840" y="2179722"/>
            <a:ext cx="4246337" cy="1143000"/>
          </a:xfrm>
          <a:prstGeom prst="rect">
            <a:avLst/>
          </a:prstGeom>
        </p:spPr>
        <p:txBody>
          <a:bodyPr anchor="t" rtlCol="false" tIns="0" lIns="0" bIns="0" rIns="0">
            <a:spAutoFit/>
          </a:bodyPr>
          <a:lstStyle/>
          <a:p>
            <a:pPr algn="just">
              <a:lnSpc>
                <a:spcPts val="8250"/>
              </a:lnSpc>
            </a:pPr>
            <a:r>
              <a:rPr lang="en-US" b="true" sz="7500">
                <a:solidFill>
                  <a:srgbClr val="FFFFFF"/>
                </a:solidFill>
                <a:latin typeface="Poppins Bold"/>
                <a:ea typeface="Poppins Bold"/>
                <a:cs typeface="Poppins Bold"/>
                <a:sym typeface="Poppins Bold"/>
              </a:rPr>
              <a:t>Hubungi</a:t>
            </a:r>
          </a:p>
        </p:txBody>
      </p:sp>
      <p:sp>
        <p:nvSpPr>
          <p:cNvPr name="Freeform 17" id="17"/>
          <p:cNvSpPr/>
          <p:nvPr/>
        </p:nvSpPr>
        <p:spPr>
          <a:xfrm flipH="false" flipV="false" rot="0">
            <a:off x="10814995" y="6802197"/>
            <a:ext cx="600643" cy="770055"/>
          </a:xfrm>
          <a:custGeom>
            <a:avLst/>
            <a:gdLst/>
            <a:ahLst/>
            <a:cxnLst/>
            <a:rect r="r" b="b" t="t" l="l"/>
            <a:pathLst>
              <a:path h="770055" w="600643">
                <a:moveTo>
                  <a:pt x="0" y="0"/>
                </a:moveTo>
                <a:lnTo>
                  <a:pt x="600643" y="0"/>
                </a:lnTo>
                <a:lnTo>
                  <a:pt x="600643" y="770056"/>
                </a:lnTo>
                <a:lnTo>
                  <a:pt x="0" y="77005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8" id="18"/>
          <p:cNvSpPr/>
          <p:nvPr/>
        </p:nvSpPr>
        <p:spPr>
          <a:xfrm flipH="false" flipV="false" rot="0">
            <a:off x="10814995" y="3674196"/>
            <a:ext cx="600643" cy="600643"/>
          </a:xfrm>
          <a:custGeom>
            <a:avLst/>
            <a:gdLst/>
            <a:ahLst/>
            <a:cxnLst/>
            <a:rect r="r" b="b" t="t" l="l"/>
            <a:pathLst>
              <a:path h="600643" w="600643">
                <a:moveTo>
                  <a:pt x="0" y="0"/>
                </a:moveTo>
                <a:lnTo>
                  <a:pt x="600643" y="0"/>
                </a:lnTo>
                <a:lnTo>
                  <a:pt x="600643" y="600643"/>
                </a:lnTo>
                <a:lnTo>
                  <a:pt x="0" y="60064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9" id="19"/>
          <p:cNvSpPr/>
          <p:nvPr/>
        </p:nvSpPr>
        <p:spPr>
          <a:xfrm flipH="false" flipV="false" rot="0">
            <a:off x="10894103" y="4712989"/>
            <a:ext cx="446397" cy="612265"/>
          </a:xfrm>
          <a:custGeom>
            <a:avLst/>
            <a:gdLst/>
            <a:ahLst/>
            <a:cxnLst/>
            <a:rect r="r" b="b" t="t" l="l"/>
            <a:pathLst>
              <a:path h="612265" w="446397">
                <a:moveTo>
                  <a:pt x="0" y="0"/>
                </a:moveTo>
                <a:lnTo>
                  <a:pt x="446397" y="0"/>
                </a:lnTo>
                <a:lnTo>
                  <a:pt x="446397" y="612265"/>
                </a:lnTo>
                <a:lnTo>
                  <a:pt x="0" y="61226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20" id="20"/>
          <p:cNvSpPr/>
          <p:nvPr/>
        </p:nvSpPr>
        <p:spPr>
          <a:xfrm flipH="false" flipV="false" rot="0">
            <a:off x="10814995" y="5763404"/>
            <a:ext cx="600643" cy="600643"/>
          </a:xfrm>
          <a:custGeom>
            <a:avLst/>
            <a:gdLst/>
            <a:ahLst/>
            <a:cxnLst/>
            <a:rect r="r" b="b" t="t" l="l"/>
            <a:pathLst>
              <a:path h="600643" w="600643">
                <a:moveTo>
                  <a:pt x="0" y="0"/>
                </a:moveTo>
                <a:lnTo>
                  <a:pt x="600643" y="0"/>
                </a:lnTo>
                <a:lnTo>
                  <a:pt x="600643" y="600643"/>
                </a:lnTo>
                <a:lnTo>
                  <a:pt x="0" y="60064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21" id="21"/>
          <p:cNvSpPr txBox="true"/>
          <p:nvPr/>
        </p:nvSpPr>
        <p:spPr>
          <a:xfrm rot="0">
            <a:off x="11751457" y="3728764"/>
            <a:ext cx="4734511" cy="443882"/>
          </a:xfrm>
          <a:prstGeom prst="rect">
            <a:avLst/>
          </a:prstGeom>
        </p:spPr>
        <p:txBody>
          <a:bodyPr anchor="t" rtlCol="false" tIns="0" lIns="0" bIns="0" rIns="0">
            <a:spAutoFit/>
          </a:bodyPr>
          <a:lstStyle/>
          <a:p>
            <a:pPr algn="l">
              <a:lnSpc>
                <a:spcPts val="3678"/>
              </a:lnSpc>
              <a:spcBef>
                <a:spcPct val="0"/>
              </a:spcBef>
            </a:pPr>
            <a:r>
              <a:rPr lang="en-US" b="true" sz="2627">
                <a:solidFill>
                  <a:srgbClr val="F5F5F5"/>
                </a:solidFill>
                <a:latin typeface="Nunito Bold"/>
                <a:ea typeface="Nunito Bold"/>
                <a:cs typeface="Nunito Bold"/>
                <a:sym typeface="Nunito Bold"/>
              </a:rPr>
              <a:t>rizkiawning2025@gmail.com</a:t>
            </a:r>
          </a:p>
        </p:txBody>
      </p:sp>
      <p:sp>
        <p:nvSpPr>
          <p:cNvPr name="TextBox 22" id="22"/>
          <p:cNvSpPr txBox="true"/>
          <p:nvPr/>
        </p:nvSpPr>
        <p:spPr>
          <a:xfrm rot="0">
            <a:off x="11753442" y="4773368"/>
            <a:ext cx="3271611" cy="443882"/>
          </a:xfrm>
          <a:prstGeom prst="rect">
            <a:avLst/>
          </a:prstGeom>
        </p:spPr>
        <p:txBody>
          <a:bodyPr anchor="t" rtlCol="false" tIns="0" lIns="0" bIns="0" rIns="0">
            <a:spAutoFit/>
          </a:bodyPr>
          <a:lstStyle/>
          <a:p>
            <a:pPr algn="l">
              <a:lnSpc>
                <a:spcPts val="3678"/>
              </a:lnSpc>
              <a:spcBef>
                <a:spcPct val="0"/>
              </a:spcBef>
            </a:pPr>
            <a:r>
              <a:rPr lang="en-US" b="true" sz="2627" u="sng">
                <a:solidFill>
                  <a:srgbClr val="F5F5F5"/>
                </a:solidFill>
                <a:latin typeface="Nunito Bold"/>
                <a:ea typeface="Nunito Bold"/>
                <a:cs typeface="Nunito Bold"/>
                <a:sym typeface="Nunito Bold"/>
                <a:hlinkClick r:id="rId13" tooltip="https://wa.me/6281585754435"/>
              </a:rPr>
              <a:t>+62 815 8575 4435</a:t>
            </a:r>
          </a:p>
        </p:txBody>
      </p:sp>
      <p:sp>
        <p:nvSpPr>
          <p:cNvPr name="TextBox 23" id="23"/>
          <p:cNvSpPr txBox="true"/>
          <p:nvPr/>
        </p:nvSpPr>
        <p:spPr>
          <a:xfrm rot="0">
            <a:off x="11751457" y="5817972"/>
            <a:ext cx="4144198" cy="443882"/>
          </a:xfrm>
          <a:prstGeom prst="rect">
            <a:avLst/>
          </a:prstGeom>
        </p:spPr>
        <p:txBody>
          <a:bodyPr anchor="t" rtlCol="false" tIns="0" lIns="0" bIns="0" rIns="0">
            <a:spAutoFit/>
          </a:bodyPr>
          <a:lstStyle/>
          <a:p>
            <a:pPr algn="l">
              <a:lnSpc>
                <a:spcPts val="3678"/>
              </a:lnSpc>
              <a:spcBef>
                <a:spcPct val="0"/>
              </a:spcBef>
            </a:pPr>
            <a:r>
              <a:rPr lang="en-US" b="true" sz="2627">
                <a:solidFill>
                  <a:srgbClr val="F5F5F5"/>
                </a:solidFill>
                <a:latin typeface="Nunito Bold"/>
                <a:ea typeface="Nunito Bold"/>
                <a:cs typeface="Nunito Bold"/>
                <a:sym typeface="Nunito Bold"/>
              </a:rPr>
              <a:t>www.rizkiawning.com</a:t>
            </a:r>
          </a:p>
        </p:txBody>
      </p:sp>
      <p:sp>
        <p:nvSpPr>
          <p:cNvPr name="TextBox 24" id="24"/>
          <p:cNvSpPr txBox="true"/>
          <p:nvPr/>
        </p:nvSpPr>
        <p:spPr>
          <a:xfrm rot="0">
            <a:off x="11751457" y="6962435"/>
            <a:ext cx="5296734" cy="2295865"/>
          </a:xfrm>
          <a:prstGeom prst="rect">
            <a:avLst/>
          </a:prstGeom>
        </p:spPr>
        <p:txBody>
          <a:bodyPr anchor="t" rtlCol="false" tIns="0" lIns="0" bIns="0" rIns="0">
            <a:spAutoFit/>
          </a:bodyPr>
          <a:lstStyle/>
          <a:p>
            <a:pPr algn="l">
              <a:lnSpc>
                <a:spcPts val="3678"/>
              </a:lnSpc>
              <a:spcBef>
                <a:spcPct val="0"/>
              </a:spcBef>
            </a:pPr>
            <a:r>
              <a:rPr lang="en-US" b="true" sz="2627">
                <a:solidFill>
                  <a:srgbClr val="F5F5F5"/>
                </a:solidFill>
                <a:latin typeface="Nunito Bold"/>
                <a:ea typeface="Nunito Bold"/>
                <a:cs typeface="Nunito Bold"/>
                <a:sym typeface="Nunito Bold"/>
              </a:rPr>
              <a:t>Alamat: Jl. Kembang Kencana No.11 8, RT.8/RW.2, Meruya Utara, Kec. Kembangan, Kota Jakarta Barat, Daerah Khusus Ibukota Jakarta 11620</a:t>
            </a:r>
          </a:p>
        </p:txBody>
      </p:sp>
      <p:sp>
        <p:nvSpPr>
          <p:cNvPr name="TextBox 25" id="25"/>
          <p:cNvSpPr txBox="true"/>
          <p:nvPr/>
        </p:nvSpPr>
        <p:spPr>
          <a:xfrm rot="0">
            <a:off x="13109695" y="2179722"/>
            <a:ext cx="3938496" cy="1143000"/>
          </a:xfrm>
          <a:prstGeom prst="rect">
            <a:avLst/>
          </a:prstGeom>
        </p:spPr>
        <p:txBody>
          <a:bodyPr anchor="t" rtlCol="false" tIns="0" lIns="0" bIns="0" rIns="0">
            <a:spAutoFit/>
          </a:bodyPr>
          <a:lstStyle/>
          <a:p>
            <a:pPr algn="r">
              <a:lnSpc>
                <a:spcPts val="8250"/>
              </a:lnSpc>
            </a:pPr>
            <a:r>
              <a:rPr lang="en-US" b="true" sz="7500">
                <a:solidFill>
                  <a:srgbClr val="1BB3C6"/>
                </a:solidFill>
                <a:latin typeface="Poppins Bold"/>
                <a:ea typeface="Poppins Bold"/>
                <a:cs typeface="Poppins Bold"/>
                <a:sym typeface="Poppins Bold"/>
              </a:rPr>
              <a:t>Kami</a:t>
            </a:r>
          </a:p>
        </p:txBody>
      </p:sp>
      <p:sp>
        <p:nvSpPr>
          <p:cNvPr name="Freeform 26" id="26"/>
          <p:cNvSpPr/>
          <p:nvPr/>
        </p:nvSpPr>
        <p:spPr>
          <a:xfrm flipH="false" flipV="false" rot="0">
            <a:off x="426116" y="449734"/>
            <a:ext cx="1393826" cy="1393826"/>
          </a:xfrm>
          <a:custGeom>
            <a:avLst/>
            <a:gdLst/>
            <a:ahLst/>
            <a:cxnLst/>
            <a:rect r="r" b="b" t="t" l="l"/>
            <a:pathLst>
              <a:path h="1393826" w="1393826">
                <a:moveTo>
                  <a:pt x="0" y="0"/>
                </a:moveTo>
                <a:lnTo>
                  <a:pt x="1393826" y="0"/>
                </a:lnTo>
                <a:lnTo>
                  <a:pt x="1393826" y="1393827"/>
                </a:lnTo>
                <a:lnTo>
                  <a:pt x="0" y="1393827"/>
                </a:lnTo>
                <a:lnTo>
                  <a:pt x="0" y="0"/>
                </a:lnTo>
                <a:close/>
              </a:path>
            </a:pathLst>
          </a:custGeom>
          <a:blipFill>
            <a:blip r:embed="rId14"/>
            <a:stretch>
              <a:fillRect l="0" t="0" r="0" b="0"/>
            </a:stretch>
          </a:blipFill>
        </p:spPr>
      </p:sp>
      <p:sp>
        <p:nvSpPr>
          <p:cNvPr name="TextBox 27" id="27"/>
          <p:cNvSpPr txBox="true"/>
          <p:nvPr/>
        </p:nvSpPr>
        <p:spPr>
          <a:xfrm rot="0">
            <a:off x="1896142" y="809713"/>
            <a:ext cx="1743082" cy="597662"/>
          </a:xfrm>
          <a:prstGeom prst="rect">
            <a:avLst/>
          </a:prstGeom>
        </p:spPr>
        <p:txBody>
          <a:bodyPr anchor="t" rtlCol="false" tIns="0" lIns="0" bIns="0" rIns="0">
            <a:spAutoFit/>
          </a:bodyPr>
          <a:lstStyle/>
          <a:p>
            <a:pPr algn="l">
              <a:lnSpc>
                <a:spcPts val="2254"/>
              </a:lnSpc>
            </a:pPr>
            <a:r>
              <a:rPr lang="en-US" sz="2300" b="true">
                <a:solidFill>
                  <a:srgbClr val="F5F5F5"/>
                </a:solidFill>
                <a:latin typeface="Poppins Bold"/>
                <a:ea typeface="Poppins Bold"/>
                <a:cs typeface="Poppins Bold"/>
                <a:sym typeface="Poppins Bold"/>
              </a:rPr>
              <a:t>Rizki</a:t>
            </a:r>
          </a:p>
          <a:p>
            <a:pPr algn="l">
              <a:lnSpc>
                <a:spcPts val="2254"/>
              </a:lnSpc>
            </a:pPr>
            <a:r>
              <a:rPr lang="en-US" sz="2300">
                <a:solidFill>
                  <a:srgbClr val="F5F5F5"/>
                </a:solidFill>
                <a:latin typeface="Poppins"/>
                <a:ea typeface="Poppins"/>
                <a:cs typeface="Poppins"/>
                <a:sym typeface="Poppins"/>
              </a:rPr>
              <a:t>Awning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151" r="0" b="-9151"/>
            </a:stretch>
          </a:blipFill>
        </p:spPr>
      </p:sp>
      <p:grpSp>
        <p:nvGrpSpPr>
          <p:cNvPr name="Group 3" id="3"/>
          <p:cNvGrpSpPr/>
          <p:nvPr/>
        </p:nvGrpSpPr>
        <p:grpSpPr>
          <a:xfrm rot="0">
            <a:off x="17046560" y="972008"/>
            <a:ext cx="212740" cy="212740"/>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5" id="5"/>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0">
            <a:off x="16745896" y="972008"/>
            <a:ext cx="212740" cy="212740"/>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8" id="8"/>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0">
            <a:off x="16447431" y="972008"/>
            <a:ext cx="212740" cy="21274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7046560" y="971543"/>
            <a:ext cx="212740" cy="212740"/>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B7B7B"/>
            </a:solidFill>
          </p:spPr>
        </p:sp>
        <p:sp>
          <p:nvSpPr>
            <p:cNvPr name="TextBox 14" id="14"/>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15" id="15"/>
          <p:cNvGrpSpPr/>
          <p:nvPr/>
        </p:nvGrpSpPr>
        <p:grpSpPr>
          <a:xfrm rot="0">
            <a:off x="16745896" y="971543"/>
            <a:ext cx="212740" cy="212740"/>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B7B7B"/>
            </a:solidFill>
          </p:spPr>
        </p:sp>
        <p:sp>
          <p:nvSpPr>
            <p:cNvPr name="TextBox 17" id="17"/>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grpSp>
        <p:nvGrpSpPr>
          <p:cNvPr name="Group 18" id="18"/>
          <p:cNvGrpSpPr/>
          <p:nvPr/>
        </p:nvGrpSpPr>
        <p:grpSpPr>
          <a:xfrm rot="0">
            <a:off x="16447431" y="971543"/>
            <a:ext cx="212740" cy="212740"/>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B7B7B"/>
            </a:solidFill>
          </p:spPr>
        </p:sp>
        <p:sp>
          <p:nvSpPr>
            <p:cNvPr name="TextBox 20" id="20"/>
            <p:cNvSpPr txBox="true"/>
            <p:nvPr/>
          </p:nvSpPr>
          <p:spPr>
            <a:xfrm>
              <a:off x="76200" y="47625"/>
              <a:ext cx="660400" cy="688975"/>
            </a:xfrm>
            <a:prstGeom prst="rect">
              <a:avLst/>
            </a:prstGeom>
          </p:spPr>
          <p:txBody>
            <a:bodyPr anchor="ctr" rtlCol="false" tIns="50800" lIns="50800" bIns="50800" rIns="50800"/>
            <a:lstStyle/>
            <a:p>
              <a:pPr algn="ctr">
                <a:lnSpc>
                  <a:spcPts val="2520"/>
                </a:lnSpc>
              </a:pPr>
            </a:p>
          </p:txBody>
        </p:sp>
      </p:grpSp>
      <p:sp>
        <p:nvSpPr>
          <p:cNvPr name="Freeform 21" id="21"/>
          <p:cNvSpPr/>
          <p:nvPr/>
        </p:nvSpPr>
        <p:spPr>
          <a:xfrm flipH="false" flipV="false" rot="0">
            <a:off x="426116" y="449734"/>
            <a:ext cx="1393826" cy="1393826"/>
          </a:xfrm>
          <a:custGeom>
            <a:avLst/>
            <a:gdLst/>
            <a:ahLst/>
            <a:cxnLst/>
            <a:rect r="r" b="b" t="t" l="l"/>
            <a:pathLst>
              <a:path h="1393826" w="1393826">
                <a:moveTo>
                  <a:pt x="0" y="0"/>
                </a:moveTo>
                <a:lnTo>
                  <a:pt x="1393826" y="0"/>
                </a:lnTo>
                <a:lnTo>
                  <a:pt x="1393826" y="1393827"/>
                </a:lnTo>
                <a:lnTo>
                  <a:pt x="0" y="1393827"/>
                </a:lnTo>
                <a:lnTo>
                  <a:pt x="0" y="0"/>
                </a:lnTo>
                <a:close/>
              </a:path>
            </a:pathLst>
          </a:custGeom>
          <a:blipFill>
            <a:blip r:embed="rId3"/>
            <a:stretch>
              <a:fillRect l="0" t="0" r="0" b="0"/>
            </a:stretch>
          </a:blipFill>
        </p:spPr>
      </p:sp>
      <p:sp>
        <p:nvSpPr>
          <p:cNvPr name="Freeform 22" id="22"/>
          <p:cNvSpPr/>
          <p:nvPr/>
        </p:nvSpPr>
        <p:spPr>
          <a:xfrm flipH="false" flipV="false" rot="0">
            <a:off x="7594400" y="3239499"/>
            <a:ext cx="3099200" cy="3099200"/>
          </a:xfrm>
          <a:custGeom>
            <a:avLst/>
            <a:gdLst/>
            <a:ahLst/>
            <a:cxnLst/>
            <a:rect r="r" b="b" t="t" l="l"/>
            <a:pathLst>
              <a:path h="3099200" w="3099200">
                <a:moveTo>
                  <a:pt x="0" y="0"/>
                </a:moveTo>
                <a:lnTo>
                  <a:pt x="3099200" y="0"/>
                </a:lnTo>
                <a:lnTo>
                  <a:pt x="3099200" y="3099200"/>
                </a:lnTo>
                <a:lnTo>
                  <a:pt x="0" y="3099200"/>
                </a:lnTo>
                <a:lnTo>
                  <a:pt x="0" y="0"/>
                </a:lnTo>
                <a:close/>
              </a:path>
            </a:pathLst>
          </a:custGeom>
          <a:blipFill>
            <a:blip r:embed="rId3"/>
            <a:stretch>
              <a:fillRect l="0" t="0" r="0" b="0"/>
            </a:stretch>
          </a:blipFill>
        </p:spPr>
      </p:sp>
      <p:sp>
        <p:nvSpPr>
          <p:cNvPr name="TextBox 23" id="23"/>
          <p:cNvSpPr txBox="true"/>
          <p:nvPr/>
        </p:nvSpPr>
        <p:spPr>
          <a:xfrm rot="0">
            <a:off x="4419139" y="5591359"/>
            <a:ext cx="9449722" cy="1996293"/>
          </a:xfrm>
          <a:prstGeom prst="rect">
            <a:avLst/>
          </a:prstGeom>
        </p:spPr>
        <p:txBody>
          <a:bodyPr anchor="t" rtlCol="false" tIns="0" lIns="0" bIns="0" rIns="0">
            <a:spAutoFit/>
          </a:bodyPr>
          <a:lstStyle/>
          <a:p>
            <a:pPr algn="ctr">
              <a:lnSpc>
                <a:spcPts val="15443"/>
              </a:lnSpc>
              <a:spcBef>
                <a:spcPct val="0"/>
              </a:spcBef>
            </a:pPr>
            <a:r>
              <a:rPr lang="en-US" b="true" sz="11030">
                <a:solidFill>
                  <a:srgbClr val="FFFFFF"/>
                </a:solidFill>
                <a:latin typeface="Poppins Bold"/>
                <a:ea typeface="Poppins Bold"/>
                <a:cs typeface="Poppins Bold"/>
                <a:sym typeface="Poppins Bold"/>
              </a:rPr>
              <a:t>Terimakasih</a:t>
            </a:r>
          </a:p>
        </p:txBody>
      </p:sp>
      <p:sp>
        <p:nvSpPr>
          <p:cNvPr name="TextBox 24" id="24"/>
          <p:cNvSpPr txBox="true"/>
          <p:nvPr/>
        </p:nvSpPr>
        <p:spPr>
          <a:xfrm rot="0">
            <a:off x="2571155" y="7350417"/>
            <a:ext cx="13145691" cy="771525"/>
          </a:xfrm>
          <a:prstGeom prst="rect">
            <a:avLst/>
          </a:prstGeom>
        </p:spPr>
        <p:txBody>
          <a:bodyPr anchor="t" rtlCol="false" tIns="0" lIns="0" bIns="0" rIns="0">
            <a:spAutoFit/>
          </a:bodyPr>
          <a:lstStyle/>
          <a:p>
            <a:pPr algn="ctr">
              <a:lnSpc>
                <a:spcPts val="6299"/>
              </a:lnSpc>
              <a:spcBef>
                <a:spcPct val="0"/>
              </a:spcBef>
            </a:pPr>
            <a:r>
              <a:rPr lang="en-US" sz="4500">
                <a:solidFill>
                  <a:srgbClr val="FFFFFF"/>
                </a:solidFill>
                <a:latin typeface="Nunito"/>
                <a:ea typeface="Nunito"/>
                <a:cs typeface="Nunito"/>
                <a:sym typeface="Nunito"/>
              </a:rPr>
              <a:t>atas perhatiannya</a:t>
            </a:r>
          </a:p>
        </p:txBody>
      </p:sp>
      <p:sp>
        <p:nvSpPr>
          <p:cNvPr name="TextBox 25" id="25"/>
          <p:cNvSpPr txBox="true"/>
          <p:nvPr/>
        </p:nvSpPr>
        <p:spPr>
          <a:xfrm rot="0">
            <a:off x="1896142" y="809713"/>
            <a:ext cx="1743082" cy="597662"/>
          </a:xfrm>
          <a:prstGeom prst="rect">
            <a:avLst/>
          </a:prstGeom>
        </p:spPr>
        <p:txBody>
          <a:bodyPr anchor="t" rtlCol="false" tIns="0" lIns="0" bIns="0" rIns="0">
            <a:spAutoFit/>
          </a:bodyPr>
          <a:lstStyle/>
          <a:p>
            <a:pPr algn="l">
              <a:lnSpc>
                <a:spcPts val="2254"/>
              </a:lnSpc>
            </a:pPr>
            <a:r>
              <a:rPr lang="en-US" sz="2300" b="true">
                <a:solidFill>
                  <a:srgbClr val="000000"/>
                </a:solidFill>
                <a:latin typeface="Poppins Bold"/>
                <a:ea typeface="Poppins Bold"/>
                <a:cs typeface="Poppins Bold"/>
                <a:sym typeface="Poppins Bold"/>
              </a:rPr>
              <a:t>Rizki</a:t>
            </a:r>
          </a:p>
          <a:p>
            <a:pPr algn="l">
              <a:lnSpc>
                <a:spcPts val="2254"/>
              </a:lnSpc>
            </a:pPr>
            <a:r>
              <a:rPr lang="en-US" sz="2300">
                <a:solidFill>
                  <a:srgbClr val="000000"/>
                </a:solidFill>
                <a:latin typeface="Poppins"/>
                <a:ea typeface="Poppins"/>
                <a:cs typeface="Poppins"/>
                <a:sym typeface="Poppins"/>
              </a:rPr>
              <a:t>Awning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DAGsue_hdns</dc:identifier>
  <dcterms:modified xsi:type="dcterms:W3CDTF">2011-08-01T06:04:30Z</dcterms:modified>
  <cp:revision>1</cp:revision>
  <dc:title>Grayscale Minimalist Company Profile Presentation</dc:title>
</cp:coreProperties>
</file>